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3" r:id="rId3"/>
    <p:sldId id="257" r:id="rId4"/>
    <p:sldId id="258" r:id="rId5"/>
    <p:sldId id="259" r:id="rId6"/>
    <p:sldId id="263" r:id="rId7"/>
    <p:sldId id="278" r:id="rId8"/>
    <p:sldId id="279" r:id="rId9"/>
    <p:sldId id="277" r:id="rId10"/>
    <p:sldId id="281" r:id="rId11"/>
    <p:sldId id="282" r:id="rId12"/>
    <p:sldId id="284" r:id="rId13"/>
    <p:sldId id="285" r:id="rId14"/>
    <p:sldId id="286" r:id="rId15"/>
    <p:sldId id="287" r:id="rId16"/>
    <p:sldId id="288" r:id="rId17"/>
    <p:sldId id="289" r:id="rId18"/>
    <p:sldId id="290" r:id="rId19"/>
    <p:sldId id="291" r:id="rId20"/>
    <p:sldId id="292" r:id="rId21"/>
    <p:sldId id="293" r:id="rId22"/>
    <p:sldId id="294" r:id="rId23"/>
    <p:sldId id="262" r:id="rId24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 horzBarState="maximized"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288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4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8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k-S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610D1-232E-46D5-818B-0F3B201DA751}" type="datetimeFigureOut">
              <a:rPr lang="sk-SK" smtClean="0"/>
              <a:t>24. 10. 2012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361F8-9015-428B-8BDD-2DB60215485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0323523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610D1-232E-46D5-818B-0F3B201DA751}" type="datetimeFigureOut">
              <a:rPr lang="sk-SK" smtClean="0"/>
              <a:t>24. 10. 2012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361F8-9015-428B-8BDD-2DB60215485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2340501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610D1-232E-46D5-818B-0F3B201DA751}" type="datetimeFigureOut">
              <a:rPr lang="sk-SK" smtClean="0"/>
              <a:t>24. 10. 2012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361F8-9015-428B-8BDD-2DB60215485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7799825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610D1-232E-46D5-818B-0F3B201DA751}" type="datetimeFigureOut">
              <a:rPr lang="sk-SK" smtClean="0"/>
              <a:t>24. 10. 2012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361F8-9015-428B-8BDD-2DB60215485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751929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610D1-232E-46D5-818B-0F3B201DA751}" type="datetimeFigureOut">
              <a:rPr lang="sk-SK" smtClean="0"/>
              <a:t>24. 10. 2012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361F8-9015-428B-8BDD-2DB60215485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653665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610D1-232E-46D5-818B-0F3B201DA751}" type="datetimeFigureOut">
              <a:rPr lang="sk-SK" smtClean="0"/>
              <a:t>24. 10. 2012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361F8-9015-428B-8BDD-2DB60215485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1109449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610D1-232E-46D5-818B-0F3B201DA751}" type="datetimeFigureOut">
              <a:rPr lang="sk-SK" smtClean="0"/>
              <a:t>24. 10. 2012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361F8-9015-428B-8BDD-2DB60215485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7712837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610D1-232E-46D5-818B-0F3B201DA751}" type="datetimeFigureOut">
              <a:rPr lang="sk-SK" smtClean="0"/>
              <a:t>24. 10. 2012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361F8-9015-428B-8BDD-2DB60215485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123602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610D1-232E-46D5-818B-0F3B201DA751}" type="datetimeFigureOut">
              <a:rPr lang="sk-SK" smtClean="0"/>
              <a:t>24. 10. 2012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361F8-9015-428B-8BDD-2DB60215485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8215150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610D1-232E-46D5-818B-0F3B201DA751}" type="datetimeFigureOut">
              <a:rPr lang="sk-SK" smtClean="0"/>
              <a:t>24. 10. 2012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361F8-9015-428B-8BDD-2DB60215485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2909518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610D1-232E-46D5-818B-0F3B201DA751}" type="datetimeFigureOut">
              <a:rPr lang="sk-SK" smtClean="0"/>
              <a:t>24. 10. 2012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361F8-9015-428B-8BDD-2DB60215485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485162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0610D1-232E-46D5-818B-0F3B201DA751}" type="datetimeFigureOut">
              <a:rPr lang="sk-SK" smtClean="0"/>
              <a:t>24. 10. 2012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2361F8-9015-428B-8BDD-2DB60215485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3557657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7.wmf"/><Relationship Id="rId4" Type="http://schemas.openxmlformats.org/officeDocument/2006/relationships/oleObject" Target="../embeddings/oleObject6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8.w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11.bin"/><Relationship Id="rId4" Type="http://schemas.openxmlformats.org/officeDocument/2006/relationships/image" Target="../media/image11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4.wmf"/><Relationship Id="rId5" Type="http://schemas.openxmlformats.org/officeDocument/2006/relationships/oleObject" Target="../embeddings/oleObject13.bin"/><Relationship Id="rId4" Type="http://schemas.openxmlformats.org/officeDocument/2006/relationships/image" Target="../media/image13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7.wmf"/><Relationship Id="rId4" Type="http://schemas.openxmlformats.org/officeDocument/2006/relationships/oleObject" Target="../embeddings/oleObject14.bin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3" Type="http://schemas.openxmlformats.org/officeDocument/2006/relationships/oleObject" Target="../embeddings/oleObject15.bin"/><Relationship Id="rId7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5.wmf"/><Relationship Id="rId5" Type="http://schemas.openxmlformats.org/officeDocument/2006/relationships/oleObject" Target="../embeddings/oleObject16.bin"/><Relationship Id="rId4" Type="http://schemas.openxmlformats.org/officeDocument/2006/relationships/image" Target="../media/image8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18.wmf"/><Relationship Id="rId5" Type="http://schemas.openxmlformats.org/officeDocument/2006/relationships/oleObject" Target="../embeddings/oleObject19.bin"/><Relationship Id="rId4" Type="http://schemas.openxmlformats.org/officeDocument/2006/relationships/image" Target="../media/image17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19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20.w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22.wmf"/><Relationship Id="rId5" Type="http://schemas.openxmlformats.org/officeDocument/2006/relationships/oleObject" Target="../embeddings/oleObject23.bin"/><Relationship Id="rId4" Type="http://schemas.openxmlformats.org/officeDocument/2006/relationships/image" Target="../media/image21.wmf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mfsr.sk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3.bin"/><Relationship Id="rId10" Type="http://schemas.openxmlformats.org/officeDocument/2006/relationships/image" Target="../media/image6.wmf"/><Relationship Id="rId4" Type="http://schemas.openxmlformats.org/officeDocument/2006/relationships/image" Target="../media/image3.wmf"/><Relationship Id="rId9" Type="http://schemas.openxmlformats.org/officeDocument/2006/relationships/oleObject" Target="../embeddings/oleObject5.bin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smtClean="0"/>
              <a:t>4. </a:t>
            </a:r>
            <a:r>
              <a:rPr lang="sk-SK" dirty="0" err="1" smtClean="0"/>
              <a:t>Solitón</a:t>
            </a:r>
            <a:endParaRPr lang="sk-SK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dirty="0" smtClean="0"/>
              <a:t>Martin Plesch</a:t>
            </a:r>
            <a:endParaRPr lang="sk-SK" dirty="0"/>
          </a:p>
        </p:txBody>
      </p:sp>
      <p:graphicFrame>
        <p:nvGraphicFramePr>
          <p:cNvPr id="4" name="Obj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80041778"/>
              </p:ext>
            </p:extLst>
          </p:nvPr>
        </p:nvGraphicFramePr>
        <p:xfrm>
          <a:off x="4514850" y="3340100"/>
          <a:ext cx="114300" cy="17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9" name="Equation" r:id="rId3" imgW="114120" imgH="177480" progId="Equation.DSMT4">
                  <p:embed/>
                </p:oleObj>
              </mc:Choice>
              <mc:Fallback>
                <p:oleObj name="Equation" r:id="rId3" imgW="11412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514850" y="3340100"/>
                        <a:ext cx="114300" cy="177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54009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Čo je našou úlohou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/>
          </a:bodyPr>
          <a:lstStyle/>
          <a:p>
            <a:r>
              <a:rPr lang="sk-SK" dirty="0" smtClean="0"/>
              <a:t>Pochopiť, ako systém funguje</a:t>
            </a:r>
          </a:p>
          <a:p>
            <a:r>
              <a:rPr lang="sk-SK" dirty="0" smtClean="0"/>
              <a:t>Nájsť (namerať, spočítať, nasimulovať) rýchlosť šírenia malých výchyliek</a:t>
            </a:r>
          </a:p>
          <a:p>
            <a:r>
              <a:rPr lang="sk-SK" dirty="0" smtClean="0"/>
              <a:t>Porovnať ju s rýchlosťou šírenia veľkých výchyliek</a:t>
            </a:r>
          </a:p>
          <a:p>
            <a:r>
              <a:rPr lang="sk-SK" dirty="0" smtClean="0"/>
              <a:t>Identifikovať (experimentom, teoreticky) </a:t>
            </a:r>
            <a:r>
              <a:rPr lang="sk-SK" dirty="0" err="1" smtClean="0"/>
              <a:t>solitón</a:t>
            </a:r>
            <a:endParaRPr lang="sk-SK" dirty="0"/>
          </a:p>
        </p:txBody>
      </p:sp>
      <p:pic>
        <p:nvPicPr>
          <p:cNvPr id="9" name="Picture 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5037365"/>
            <a:ext cx="2592288" cy="187220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36138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Parametre systému – pokus 1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/>
          </a:bodyPr>
          <a:lstStyle/>
          <a:p>
            <a:r>
              <a:rPr lang="sk-SK" dirty="0" smtClean="0"/>
              <a:t>Hmotnosť závažia </a:t>
            </a:r>
            <a:r>
              <a:rPr lang="sk-SK" b="1" dirty="0" smtClean="0"/>
              <a:t>m</a:t>
            </a:r>
            <a:endParaRPr lang="sk-SK" dirty="0" smtClean="0"/>
          </a:p>
          <a:p>
            <a:r>
              <a:rPr lang="sk-SK" dirty="0" smtClean="0"/>
              <a:t>Polomer otáčania </a:t>
            </a:r>
            <a:r>
              <a:rPr lang="sk-SK" b="1" dirty="0" smtClean="0"/>
              <a:t>r</a:t>
            </a:r>
            <a:endParaRPr lang="sk-SK" dirty="0" smtClean="0"/>
          </a:p>
          <a:p>
            <a:r>
              <a:rPr lang="sk-SK" dirty="0" smtClean="0"/>
              <a:t>Minimálna vzdialenosť dvoch závaží </a:t>
            </a:r>
            <a:r>
              <a:rPr lang="sk-SK" b="1" dirty="0" smtClean="0"/>
              <a:t>l</a:t>
            </a:r>
            <a:endParaRPr lang="sk-SK" dirty="0" smtClean="0"/>
          </a:p>
          <a:p>
            <a:r>
              <a:rPr lang="sk-SK" dirty="0" smtClean="0"/>
              <a:t>Tuhosť pružiny </a:t>
            </a:r>
            <a:r>
              <a:rPr lang="sk-SK" b="1" dirty="0" smtClean="0"/>
              <a:t>k</a:t>
            </a:r>
          </a:p>
          <a:p>
            <a:r>
              <a:rPr lang="sk-SK" dirty="0" smtClean="0"/>
              <a:t>Výchylka </a:t>
            </a:r>
            <a:r>
              <a:rPr lang="sk-SK" dirty="0" err="1" smtClean="0"/>
              <a:t>i-teho</a:t>
            </a:r>
            <a:r>
              <a:rPr lang="sk-SK" dirty="0" smtClean="0"/>
              <a:t> závažia </a:t>
            </a:r>
            <a:endParaRPr lang="sk-SK" dirty="0"/>
          </a:p>
        </p:txBody>
      </p:sp>
      <p:pic>
        <p:nvPicPr>
          <p:cNvPr id="9" name="Picture 1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4509120"/>
            <a:ext cx="2232248" cy="1872208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4" name="Obj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31739658"/>
              </p:ext>
            </p:extLst>
          </p:nvPr>
        </p:nvGraphicFramePr>
        <p:xfrm>
          <a:off x="4716016" y="3933056"/>
          <a:ext cx="338138" cy="554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4" name="Equation" r:id="rId4" imgW="139680" imgH="228600" progId="Equation.DSMT4">
                  <p:embed/>
                </p:oleObj>
              </mc:Choice>
              <mc:Fallback>
                <p:oleObj name="Equation" r:id="rId4" imgW="139680" imgH="228600" progId="Equation.DSMT4">
                  <p:embed/>
                  <p:pic>
                    <p:nvPicPr>
                      <p:cNvPr id="0" name="Objek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16016" y="3933056"/>
                        <a:ext cx="338138" cy="554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22332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Sila pôsobiaca na každé závažie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/>
          </a:bodyPr>
          <a:lstStyle/>
          <a:p>
            <a:r>
              <a:rPr lang="sk-SK" dirty="0" smtClean="0"/>
              <a:t>Zaujíma nás len priemet v </a:t>
            </a:r>
            <a:r>
              <a:rPr lang="sk-SK" dirty="0"/>
              <a:t>s</a:t>
            </a:r>
            <a:r>
              <a:rPr lang="sk-SK" dirty="0" smtClean="0"/>
              <a:t>mere otáčania</a:t>
            </a:r>
          </a:p>
          <a:p>
            <a:r>
              <a:rPr lang="sk-SK" dirty="0" smtClean="0"/>
              <a:t>Gravitačná sila</a:t>
            </a:r>
          </a:p>
          <a:p>
            <a:r>
              <a:rPr lang="sk-SK" dirty="0" smtClean="0"/>
              <a:t>Sila pôsobiaca od závaží </a:t>
            </a:r>
            <a:r>
              <a:rPr lang="sk-SK" b="1" dirty="0" smtClean="0"/>
              <a:t>i-1</a:t>
            </a:r>
            <a:r>
              <a:rPr lang="sk-SK" dirty="0" smtClean="0"/>
              <a:t> a </a:t>
            </a:r>
            <a:r>
              <a:rPr lang="sk-SK" b="1" dirty="0"/>
              <a:t>i-1</a:t>
            </a:r>
            <a:r>
              <a:rPr lang="sk-SK" dirty="0" smtClean="0"/>
              <a:t> </a:t>
            </a:r>
          </a:p>
          <a:p>
            <a:pPr lvl="1"/>
            <a:r>
              <a:rPr lang="sk-SK" dirty="0" smtClean="0"/>
              <a:t>pre malé rozdiely výchyliek</a:t>
            </a:r>
            <a:endParaRPr lang="sk-SK" dirty="0"/>
          </a:p>
        </p:txBody>
      </p:sp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56654369"/>
              </p:ext>
            </p:extLst>
          </p:nvPr>
        </p:nvGraphicFramePr>
        <p:xfrm>
          <a:off x="3311525" y="2236788"/>
          <a:ext cx="2706688" cy="615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8" name="Equation" r:id="rId3" imgW="1117440" imgH="253800" progId="Equation.DSMT4">
                  <p:embed/>
                </p:oleObj>
              </mc:Choice>
              <mc:Fallback>
                <p:oleObj name="Equation" r:id="rId3" imgW="1117440" imgH="253800" progId="Equation.DSMT4">
                  <p:embed/>
                  <p:pic>
                    <p:nvPicPr>
                      <p:cNvPr id="0" name="Objek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11525" y="2236788"/>
                        <a:ext cx="2706688" cy="615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k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99032354"/>
              </p:ext>
            </p:extLst>
          </p:nvPr>
        </p:nvGraphicFramePr>
        <p:xfrm>
          <a:off x="1565275" y="4992688"/>
          <a:ext cx="6334125" cy="1292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9" name="Equation" r:id="rId5" imgW="2616120" imgH="533160" progId="Equation.DSMT4">
                  <p:embed/>
                </p:oleObj>
              </mc:Choice>
              <mc:Fallback>
                <p:oleObj name="Equation" r:id="rId5" imgW="2616120" imgH="533160" progId="Equation.DSMT4">
                  <p:embed/>
                  <p:pic>
                    <p:nvPicPr>
                      <p:cNvPr id="0" name="Objek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65275" y="4992688"/>
                        <a:ext cx="6334125" cy="1292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k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61446505"/>
              </p:ext>
            </p:extLst>
          </p:nvPr>
        </p:nvGraphicFramePr>
        <p:xfrm>
          <a:off x="1493838" y="3768725"/>
          <a:ext cx="6334125" cy="1293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10" name="Equation" r:id="rId7" imgW="2616120" imgH="533160" progId="Equation.DSMT4">
                  <p:embed/>
                </p:oleObj>
              </mc:Choice>
              <mc:Fallback>
                <p:oleObj name="Equation" r:id="rId7" imgW="2616120" imgH="533160" progId="Equation.DSMT4">
                  <p:embed/>
                  <p:pic>
                    <p:nvPicPr>
                      <p:cNvPr id="0" name="Objek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93838" y="3768725"/>
                        <a:ext cx="6334125" cy="1293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29024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Hotovo?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/>
          </a:bodyPr>
          <a:lstStyle/>
          <a:p>
            <a:r>
              <a:rPr lang="sk-SK" dirty="0" smtClean="0"/>
              <a:t>Rovnice máme, stačí namerať konštanty a naprogramovať vhodnú simuláciu</a:t>
            </a:r>
          </a:p>
          <a:p>
            <a:r>
              <a:rPr lang="sk-SK" dirty="0" smtClean="0"/>
              <a:t>Ale...</a:t>
            </a:r>
          </a:p>
          <a:p>
            <a:endParaRPr lang="sk-SK" dirty="0"/>
          </a:p>
          <a:p>
            <a:pPr marL="0" indent="0" algn="ctr">
              <a:buNone/>
            </a:pPr>
            <a:r>
              <a:rPr lang="sk-SK" sz="3600" dirty="0" smtClean="0"/>
              <a:t>Vznikne naozaj </a:t>
            </a:r>
            <a:r>
              <a:rPr lang="sk-SK" sz="3600" dirty="0" err="1" smtClean="0"/>
              <a:t>solitón</a:t>
            </a:r>
            <a:r>
              <a:rPr lang="sk-SK" sz="3600" dirty="0" smtClean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2312602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Pohľad </a:t>
            </a:r>
            <a:r>
              <a:rPr lang="sk-SK" dirty="0" err="1" smtClean="0"/>
              <a:t>zdiaľky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/>
          </a:bodyPr>
          <a:lstStyle/>
          <a:p>
            <a:r>
              <a:rPr lang="sk-SK" dirty="0" smtClean="0"/>
              <a:t>Nech je </a:t>
            </a:r>
            <a:r>
              <a:rPr lang="sk-SK" b="1" dirty="0" smtClean="0"/>
              <a:t>l</a:t>
            </a:r>
            <a:r>
              <a:rPr lang="sk-SK" dirty="0" smtClean="0"/>
              <a:t> maličké</a:t>
            </a:r>
          </a:p>
          <a:p>
            <a:r>
              <a:rPr lang="sk-SK" dirty="0" smtClean="0"/>
              <a:t>Potom výchylka nebude indexovaná číslami </a:t>
            </a:r>
            <a:r>
              <a:rPr lang="sk-SK" b="1" dirty="0" smtClean="0"/>
              <a:t>i</a:t>
            </a:r>
            <a:r>
              <a:rPr lang="sk-SK" dirty="0" smtClean="0"/>
              <a:t> ale polohou na osi </a:t>
            </a:r>
            <a:r>
              <a:rPr lang="sk-SK" b="1" dirty="0" smtClean="0"/>
              <a:t>x</a:t>
            </a:r>
            <a:endParaRPr lang="sk-SK" dirty="0" smtClean="0"/>
          </a:p>
          <a:p>
            <a:r>
              <a:rPr lang="sk-SK" dirty="0" smtClean="0"/>
              <a:t>Potom</a:t>
            </a:r>
          </a:p>
          <a:p>
            <a:endParaRPr lang="sk-SK" dirty="0"/>
          </a:p>
          <a:p>
            <a:r>
              <a:rPr lang="sk-SK" dirty="0" smtClean="0"/>
              <a:t>Hustota závaží </a:t>
            </a:r>
          </a:p>
          <a:p>
            <a:pPr marL="0" indent="0">
              <a:buNone/>
            </a:pPr>
            <a:endParaRPr lang="sk-SK" dirty="0" smtClean="0"/>
          </a:p>
        </p:txBody>
      </p:sp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29013652"/>
              </p:ext>
            </p:extLst>
          </p:nvPr>
        </p:nvGraphicFramePr>
        <p:xfrm>
          <a:off x="4644008" y="3140968"/>
          <a:ext cx="2368550" cy="101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2" name="Equation" r:id="rId3" imgW="977760" imgH="419040" progId="Equation.DSMT4">
                  <p:embed/>
                </p:oleObj>
              </mc:Choice>
              <mc:Fallback>
                <p:oleObj name="Equation" r:id="rId3" imgW="977760" imgH="419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4008" y="3140968"/>
                        <a:ext cx="2368550" cy="1016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34455572"/>
              </p:ext>
            </p:extLst>
          </p:nvPr>
        </p:nvGraphicFramePr>
        <p:xfrm>
          <a:off x="3707904" y="4221088"/>
          <a:ext cx="1046162" cy="955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3" name="Equation" r:id="rId5" imgW="431640" imgH="393480" progId="Equation.DSMT4">
                  <p:embed/>
                </p:oleObj>
              </mc:Choice>
              <mc:Fallback>
                <p:oleObj name="Equation" r:id="rId5" imgW="431640" imgH="393480" progId="Equation.DSMT4">
                  <p:embed/>
                  <p:pic>
                    <p:nvPicPr>
                      <p:cNvPr id="0" name="Objek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07904" y="4221088"/>
                        <a:ext cx="1046162" cy="955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99577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Porovnanie síl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/>
          </a:bodyPr>
          <a:lstStyle/>
          <a:p>
            <a:r>
              <a:rPr lang="sk-SK" dirty="0" smtClean="0"/>
              <a:t>Gravitačná je stále úmerná výchylke</a:t>
            </a:r>
          </a:p>
          <a:p>
            <a:endParaRPr lang="sk-SK" dirty="0"/>
          </a:p>
          <a:p>
            <a:r>
              <a:rPr lang="sk-SK" dirty="0" smtClean="0"/>
              <a:t>Sila od pružiny</a:t>
            </a:r>
          </a:p>
          <a:p>
            <a:endParaRPr lang="sk-SK" dirty="0"/>
          </a:p>
          <a:p>
            <a:endParaRPr lang="sk-SK" dirty="0" smtClean="0"/>
          </a:p>
          <a:p>
            <a:endParaRPr lang="sk-SK" dirty="0"/>
          </a:p>
          <a:p>
            <a:r>
              <a:rPr lang="sk-SK" dirty="0" smtClean="0"/>
              <a:t>Takéto rovnice vedú na nezávislé kmitanie závaží (malé výchylky!) </a:t>
            </a:r>
          </a:p>
          <a:p>
            <a:endParaRPr lang="sk-SK" dirty="0" smtClean="0"/>
          </a:p>
        </p:txBody>
      </p:sp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58872349"/>
              </p:ext>
            </p:extLst>
          </p:nvPr>
        </p:nvGraphicFramePr>
        <p:xfrm>
          <a:off x="1096963" y="3408363"/>
          <a:ext cx="5289550" cy="1201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7" name="Equation" r:id="rId3" imgW="2184120" imgH="495000" progId="Equation.DSMT4">
                  <p:embed/>
                </p:oleObj>
              </mc:Choice>
              <mc:Fallback>
                <p:oleObj name="Equation" r:id="rId3" imgW="2184120" imgH="4950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96963" y="3408363"/>
                        <a:ext cx="5289550" cy="12017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99056552"/>
              </p:ext>
            </p:extLst>
          </p:nvPr>
        </p:nvGraphicFramePr>
        <p:xfrm>
          <a:off x="2267744" y="2204864"/>
          <a:ext cx="3354388" cy="615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8" name="Equation" r:id="rId5" imgW="1384200" imgH="253800" progId="Equation.DSMT4">
                  <p:embed/>
                </p:oleObj>
              </mc:Choice>
              <mc:Fallback>
                <p:oleObj name="Equation" r:id="rId5" imgW="138420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67744" y="2204864"/>
                        <a:ext cx="3354388" cy="615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26052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Parametre systému – pokus 2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/>
          </a:bodyPr>
          <a:lstStyle/>
          <a:p>
            <a:r>
              <a:rPr lang="sk-SK" dirty="0" smtClean="0"/>
              <a:t>Hmotnosť závažia </a:t>
            </a:r>
            <a:r>
              <a:rPr lang="sk-SK" b="1" dirty="0" smtClean="0"/>
              <a:t>m</a:t>
            </a:r>
            <a:endParaRPr lang="sk-SK" dirty="0" smtClean="0"/>
          </a:p>
          <a:p>
            <a:r>
              <a:rPr lang="sk-SK" dirty="0" smtClean="0"/>
              <a:t>Polomer otáčania </a:t>
            </a:r>
            <a:r>
              <a:rPr lang="sk-SK" b="1" dirty="0" smtClean="0"/>
              <a:t>r</a:t>
            </a:r>
            <a:endParaRPr lang="sk-SK" dirty="0" smtClean="0"/>
          </a:p>
          <a:p>
            <a:r>
              <a:rPr lang="sk-SK" dirty="0" smtClean="0"/>
              <a:t>Minimálna vzdialenosť dvoch závaží </a:t>
            </a:r>
            <a:r>
              <a:rPr lang="sk-SK" b="1" dirty="0" smtClean="0"/>
              <a:t>l</a:t>
            </a:r>
            <a:endParaRPr lang="sk-SK" dirty="0" smtClean="0"/>
          </a:p>
          <a:p>
            <a:r>
              <a:rPr lang="sk-SK" strike="sngStrike" dirty="0" smtClean="0"/>
              <a:t>Tuhosť pružiny </a:t>
            </a:r>
            <a:r>
              <a:rPr lang="sk-SK" b="1" strike="sngStrike" dirty="0" smtClean="0"/>
              <a:t>k </a:t>
            </a:r>
            <a:r>
              <a:rPr lang="sk-SK" b="1" dirty="0" smtClean="0"/>
              <a:t>Natiahnutie pružiny silou F </a:t>
            </a:r>
            <a:endParaRPr lang="sk-SK" b="1" strike="sngStrike" dirty="0" smtClean="0"/>
          </a:p>
          <a:p>
            <a:r>
              <a:rPr lang="sk-SK" dirty="0" smtClean="0"/>
              <a:t>Výchylka </a:t>
            </a:r>
            <a:r>
              <a:rPr lang="sk-SK" dirty="0" err="1" smtClean="0"/>
              <a:t>i-teho</a:t>
            </a:r>
            <a:r>
              <a:rPr lang="sk-SK" dirty="0" smtClean="0"/>
              <a:t> závažia </a:t>
            </a:r>
            <a:endParaRPr lang="sk-SK" dirty="0"/>
          </a:p>
        </p:txBody>
      </p:sp>
      <p:pic>
        <p:nvPicPr>
          <p:cNvPr id="9" name="Picture 1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4509120"/>
            <a:ext cx="2232248" cy="1872208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4" name="Obj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05238063"/>
              </p:ext>
            </p:extLst>
          </p:nvPr>
        </p:nvGraphicFramePr>
        <p:xfrm>
          <a:off x="4716016" y="3933056"/>
          <a:ext cx="338138" cy="554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89" name="Equation" r:id="rId4" imgW="139680" imgH="228600" progId="Equation.DSMT4">
                  <p:embed/>
                </p:oleObj>
              </mc:Choice>
              <mc:Fallback>
                <p:oleObj name="Equation" r:id="rId4" imgW="13968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16016" y="3933056"/>
                        <a:ext cx="338138" cy="554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76630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Sila pôsobiaca na každé závažie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/>
          </a:bodyPr>
          <a:lstStyle/>
          <a:p>
            <a:r>
              <a:rPr lang="sk-SK" dirty="0" smtClean="0"/>
              <a:t>Zaujíma nás len priemet v </a:t>
            </a:r>
            <a:r>
              <a:rPr lang="sk-SK" dirty="0"/>
              <a:t>s</a:t>
            </a:r>
            <a:r>
              <a:rPr lang="sk-SK" dirty="0" smtClean="0"/>
              <a:t>mere otáčania</a:t>
            </a:r>
          </a:p>
          <a:p>
            <a:r>
              <a:rPr lang="sk-SK" dirty="0" smtClean="0"/>
              <a:t>Gravitačná sila</a:t>
            </a:r>
          </a:p>
          <a:p>
            <a:r>
              <a:rPr lang="sk-SK" dirty="0" smtClean="0"/>
              <a:t>Sila pôsobiaca od závaží </a:t>
            </a:r>
            <a:r>
              <a:rPr lang="sk-SK" b="1" dirty="0" smtClean="0"/>
              <a:t>i-1</a:t>
            </a:r>
            <a:r>
              <a:rPr lang="sk-SK" dirty="0" smtClean="0"/>
              <a:t> a </a:t>
            </a:r>
            <a:r>
              <a:rPr lang="sk-SK" b="1" dirty="0"/>
              <a:t>i-1</a:t>
            </a:r>
            <a:r>
              <a:rPr lang="sk-SK" dirty="0" smtClean="0"/>
              <a:t> </a:t>
            </a:r>
          </a:p>
          <a:p>
            <a:pPr lvl="1"/>
            <a:r>
              <a:rPr lang="sk-SK" dirty="0" smtClean="0"/>
              <a:t>pre malé rozdiely výchyliek</a:t>
            </a:r>
            <a:endParaRPr lang="sk-SK" dirty="0"/>
          </a:p>
        </p:txBody>
      </p:sp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65840656"/>
              </p:ext>
            </p:extLst>
          </p:nvPr>
        </p:nvGraphicFramePr>
        <p:xfrm>
          <a:off x="3311525" y="2236788"/>
          <a:ext cx="2706688" cy="615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9" name="Equation" r:id="rId3" imgW="1117440" imgH="253800" progId="Equation.DSMT4">
                  <p:embed/>
                </p:oleObj>
              </mc:Choice>
              <mc:Fallback>
                <p:oleObj name="Equation" r:id="rId3" imgW="111744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11525" y="2236788"/>
                        <a:ext cx="2706688" cy="615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k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67886117"/>
              </p:ext>
            </p:extLst>
          </p:nvPr>
        </p:nvGraphicFramePr>
        <p:xfrm>
          <a:off x="3195638" y="5160963"/>
          <a:ext cx="3073400" cy="954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20" name="Equation" r:id="rId5" imgW="1269720" imgH="393480" progId="Equation.DSMT4">
                  <p:embed/>
                </p:oleObj>
              </mc:Choice>
              <mc:Fallback>
                <p:oleObj name="Equation" r:id="rId5" imgW="126972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95638" y="5160963"/>
                        <a:ext cx="3073400" cy="9540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k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78099133"/>
              </p:ext>
            </p:extLst>
          </p:nvPr>
        </p:nvGraphicFramePr>
        <p:xfrm>
          <a:off x="3122613" y="3937000"/>
          <a:ext cx="3074987" cy="955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21" name="Equation" r:id="rId7" imgW="1269720" imgH="393480" progId="Equation.DSMT4">
                  <p:embed/>
                </p:oleObj>
              </mc:Choice>
              <mc:Fallback>
                <p:oleObj name="Equation" r:id="rId7" imgW="126972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2613" y="3937000"/>
                        <a:ext cx="3074987" cy="955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48802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Výsledná sila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/>
          </a:bodyPr>
          <a:lstStyle/>
          <a:p>
            <a:endParaRPr lang="sk-SK" dirty="0" smtClean="0"/>
          </a:p>
          <a:p>
            <a:endParaRPr lang="sk-SK" dirty="0"/>
          </a:p>
          <a:p>
            <a:r>
              <a:rPr lang="sk-SK" dirty="0" smtClean="0"/>
              <a:t>Zrýchlenie každého závažia</a:t>
            </a:r>
          </a:p>
          <a:p>
            <a:endParaRPr lang="sk-SK" dirty="0"/>
          </a:p>
          <a:p>
            <a:endParaRPr lang="sk-SK" dirty="0" smtClean="0"/>
          </a:p>
          <a:p>
            <a:r>
              <a:rPr lang="sk-SK" dirty="0" smtClean="0"/>
              <a:t>Znova sa dá ďalej postupovať simuláciou...</a:t>
            </a:r>
            <a:endParaRPr lang="sk-SK" dirty="0"/>
          </a:p>
        </p:txBody>
      </p:sp>
      <p:graphicFrame>
        <p:nvGraphicFramePr>
          <p:cNvPr id="7" name="Objek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03109733"/>
              </p:ext>
            </p:extLst>
          </p:nvPr>
        </p:nvGraphicFramePr>
        <p:xfrm>
          <a:off x="1517650" y="1700213"/>
          <a:ext cx="5843588" cy="955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3" name="Equation" r:id="rId3" imgW="2412720" imgH="393480" progId="Equation.DSMT4">
                  <p:embed/>
                </p:oleObj>
              </mc:Choice>
              <mc:Fallback>
                <p:oleObj name="Equation" r:id="rId3" imgW="241272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17650" y="1700213"/>
                        <a:ext cx="5843588" cy="955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32881375"/>
              </p:ext>
            </p:extLst>
          </p:nvPr>
        </p:nvGraphicFramePr>
        <p:xfrm>
          <a:off x="1189038" y="3500438"/>
          <a:ext cx="6642100" cy="955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4" name="Equation" r:id="rId5" imgW="2743200" imgH="393480" progId="Equation.DSMT4">
                  <p:embed/>
                </p:oleObj>
              </mc:Choice>
              <mc:Fallback>
                <p:oleObj name="Equation" r:id="rId5" imgW="2743200" imgH="393480" progId="Equation.DSMT4">
                  <p:embed/>
                  <p:pic>
                    <p:nvPicPr>
                      <p:cNvPr id="0" name="Objek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9038" y="3500438"/>
                        <a:ext cx="6642100" cy="955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62206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Pohľad </a:t>
            </a:r>
            <a:r>
              <a:rPr lang="sk-SK" dirty="0" err="1" smtClean="0"/>
              <a:t>zdiaľky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/>
          </a:bodyPr>
          <a:lstStyle/>
          <a:p>
            <a:endParaRPr lang="sk-SK" dirty="0" smtClean="0"/>
          </a:p>
          <a:p>
            <a:endParaRPr lang="sk-SK" dirty="0" smtClean="0"/>
          </a:p>
          <a:p>
            <a:r>
              <a:rPr lang="sk-SK" dirty="0" err="1" smtClean="0"/>
              <a:t>Sine-Gordonova</a:t>
            </a:r>
            <a:r>
              <a:rPr lang="sk-SK" dirty="0" smtClean="0"/>
              <a:t> rovnica</a:t>
            </a:r>
          </a:p>
          <a:p>
            <a:r>
              <a:rPr lang="sk-SK" dirty="0" smtClean="0"/>
              <a:t>Táto rovnica má ako </a:t>
            </a:r>
            <a:r>
              <a:rPr lang="sk-SK" dirty="0" smtClean="0"/>
              <a:t>jedno z riešení </a:t>
            </a:r>
            <a:r>
              <a:rPr lang="sk-SK" dirty="0" err="1" smtClean="0"/>
              <a:t>solitóny</a:t>
            </a:r>
            <a:endParaRPr lang="sk-SK" dirty="0"/>
          </a:p>
          <a:p>
            <a:endParaRPr lang="sk-SK" dirty="0" smtClean="0"/>
          </a:p>
          <a:p>
            <a:pPr marL="0" indent="0">
              <a:buNone/>
            </a:pPr>
            <a:endParaRPr lang="sk-SK" dirty="0" smtClean="0"/>
          </a:p>
        </p:txBody>
      </p:sp>
      <p:graphicFrame>
        <p:nvGraphicFramePr>
          <p:cNvPr id="6" name="Objek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11885036"/>
              </p:ext>
            </p:extLst>
          </p:nvPr>
        </p:nvGraphicFramePr>
        <p:xfrm>
          <a:off x="1814513" y="1557338"/>
          <a:ext cx="5381625" cy="1077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1" name="Equation" r:id="rId3" imgW="2222280" imgH="444240" progId="Equation.DSMT4">
                  <p:embed/>
                </p:oleObj>
              </mc:Choice>
              <mc:Fallback>
                <p:oleObj name="Equation" r:id="rId3" imgW="2222280" imgH="444240" progId="Equation.DSMT4">
                  <p:embed/>
                  <p:pic>
                    <p:nvPicPr>
                      <p:cNvPr id="0" name="Objek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14513" y="1557338"/>
                        <a:ext cx="5381625" cy="10779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68428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Zadanie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sk-SK" sz="2800" dirty="0"/>
              <a:t>Množstvo podobných kyvadiel je pripevnené v rovnakých vzájomných vzdialenostiach na horizontálnu os, pričom susedné kyvadlá sú  pružne spojené. Každé kyvadlo sa môže otáčať okolo osi, ale nemôže sa pohybovať v smere osi (pozrite obrázok). Vyšetrite šírenie výchylky v takomto systéme. Aká je rýchlosť </a:t>
            </a:r>
            <a:r>
              <a:rPr lang="sk-SK" sz="2800" dirty="0" err="1"/>
              <a:t>solitónu</a:t>
            </a:r>
            <a:r>
              <a:rPr lang="sk-SK" sz="2800" dirty="0"/>
              <a:t>, pri ktorom každé kyvadlo vykoná otočný pohyb o 360</a:t>
            </a:r>
            <a:r>
              <a:rPr lang="sk-SK" sz="2800" dirty="0" smtClean="0"/>
              <a:t>°?</a:t>
            </a:r>
            <a:endParaRPr lang="sk-SK" sz="2800" dirty="0"/>
          </a:p>
        </p:txBody>
      </p:sp>
      <p:pic>
        <p:nvPicPr>
          <p:cNvPr id="4" name="Picture 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4653136"/>
            <a:ext cx="2376264" cy="194421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43412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Čo ďalej?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040560"/>
          </a:xfrm>
        </p:spPr>
        <p:txBody>
          <a:bodyPr>
            <a:normAutofit/>
          </a:bodyPr>
          <a:lstStyle/>
          <a:p>
            <a:r>
              <a:rPr lang="sk-SK" dirty="0" smtClean="0"/>
              <a:t>Urobiť simuláciu, zostrojiť experiment, porovnať výsledky</a:t>
            </a:r>
          </a:p>
          <a:p>
            <a:r>
              <a:rPr lang="sk-SK" dirty="0" smtClean="0"/>
              <a:t>Ak veci budú sedieť, hor sa na rýchlosti (aby sme nezabudli...)</a:t>
            </a:r>
          </a:p>
          <a:p>
            <a:endParaRPr lang="sk-SK" dirty="0"/>
          </a:p>
          <a:p>
            <a:endParaRPr lang="sk-SK" dirty="0" smtClean="0"/>
          </a:p>
        </p:txBody>
      </p:sp>
    </p:spTree>
    <p:extLst>
      <p:ext uri="{BB962C8B-B14F-4D97-AF65-F5344CB8AC3E}">
        <p14:creationId xmlns:p14="http://schemas.microsoft.com/office/powerpoint/2010/main" val="178679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Rýchlosť šírenia malej výchylky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040560"/>
          </a:xfrm>
        </p:spPr>
        <p:txBody>
          <a:bodyPr>
            <a:normAutofit/>
          </a:bodyPr>
          <a:lstStyle/>
          <a:p>
            <a:r>
              <a:rPr lang="sk-SK" dirty="0" smtClean="0"/>
              <a:t>Bude závisieť od vlnovej dĺžky</a:t>
            </a:r>
          </a:p>
          <a:p>
            <a:endParaRPr lang="sk-SK" dirty="0"/>
          </a:p>
          <a:p>
            <a:endParaRPr lang="sk-SK" dirty="0" smtClean="0"/>
          </a:p>
          <a:p>
            <a:endParaRPr lang="sk-SK" dirty="0"/>
          </a:p>
          <a:p>
            <a:r>
              <a:rPr lang="sk-SK" dirty="0" smtClean="0"/>
              <a:t>Inak povedané, ak sa vytvorí malá výchylka, bude sa postupne rozpadať tak, že vlny, z ktorých sa skladá (</a:t>
            </a:r>
            <a:r>
              <a:rPr lang="sk-SK" dirty="0" err="1" smtClean="0"/>
              <a:t>Fourierova</a:t>
            </a:r>
            <a:r>
              <a:rPr lang="sk-SK" dirty="0" smtClean="0"/>
              <a:t> analýza) pôjdu každá svojou rýchlosťou</a:t>
            </a:r>
          </a:p>
          <a:p>
            <a:endParaRPr lang="sk-SK" dirty="0"/>
          </a:p>
          <a:p>
            <a:endParaRPr lang="sk-SK" dirty="0" smtClean="0"/>
          </a:p>
        </p:txBody>
      </p:sp>
      <p:graphicFrame>
        <p:nvGraphicFramePr>
          <p:cNvPr id="4" name="Obj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73691271"/>
              </p:ext>
            </p:extLst>
          </p:nvPr>
        </p:nvGraphicFramePr>
        <p:xfrm>
          <a:off x="2322934" y="2348880"/>
          <a:ext cx="3905250" cy="1139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6" name="Equation" r:id="rId3" imgW="1612800" imgH="469800" progId="Equation.DSMT4">
                  <p:embed/>
                </p:oleObj>
              </mc:Choice>
              <mc:Fallback>
                <p:oleObj name="Equation" r:id="rId3" imgW="1612800" imgH="469800" progId="Equation.DSMT4">
                  <p:embed/>
                  <p:pic>
                    <p:nvPicPr>
                      <p:cNvPr id="0" name="Objek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22934" y="2348880"/>
                        <a:ext cx="3905250" cy="1139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36618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Rýchlosť šírenia veľkej výchylky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040560"/>
          </a:xfrm>
        </p:spPr>
        <p:txBody>
          <a:bodyPr>
            <a:normAutofit/>
          </a:bodyPr>
          <a:lstStyle/>
          <a:p>
            <a:r>
              <a:rPr lang="sk-SK" dirty="0" smtClean="0"/>
              <a:t>Nebude závisieť od vlnovej dĺžky</a:t>
            </a:r>
          </a:p>
          <a:p>
            <a:r>
              <a:rPr lang="sk-SK" dirty="0" smtClean="0"/>
              <a:t>Riešenie pre výchylku od polohy a času </a:t>
            </a:r>
          </a:p>
          <a:p>
            <a:endParaRPr lang="sk-SK" dirty="0"/>
          </a:p>
          <a:p>
            <a:endParaRPr lang="sk-SK" dirty="0" smtClean="0"/>
          </a:p>
          <a:p>
            <a:endParaRPr lang="sk-SK" dirty="0"/>
          </a:p>
          <a:p>
            <a:r>
              <a:rPr lang="sk-SK" b="1" dirty="0" smtClean="0"/>
              <a:t>v</a:t>
            </a:r>
            <a:r>
              <a:rPr lang="sk-SK" dirty="0" smtClean="0"/>
              <a:t> je násobok rýchlosti </a:t>
            </a:r>
            <a:r>
              <a:rPr lang="sk-SK" dirty="0" smtClean="0"/>
              <a:t>oproti</a:t>
            </a:r>
            <a:endParaRPr lang="sk-SK" dirty="0"/>
          </a:p>
          <a:p>
            <a:r>
              <a:rPr lang="sk-SK" dirty="0" smtClean="0"/>
              <a:t>Rýchlosť </a:t>
            </a:r>
            <a:r>
              <a:rPr lang="sk-SK" dirty="0" err="1" smtClean="0"/>
              <a:t>solitónu</a:t>
            </a:r>
            <a:r>
              <a:rPr lang="sk-SK" dirty="0" smtClean="0"/>
              <a:t> je zhora </a:t>
            </a:r>
            <a:r>
              <a:rPr lang="sk-SK" dirty="0" smtClean="0"/>
              <a:t>ohraničená rýchlosťou šírenia vlny na pružine </a:t>
            </a:r>
            <a:endParaRPr lang="sk-SK" dirty="0" smtClean="0"/>
          </a:p>
          <a:p>
            <a:endParaRPr lang="sk-SK" dirty="0"/>
          </a:p>
          <a:p>
            <a:endParaRPr lang="sk-SK" dirty="0" smtClean="0"/>
          </a:p>
        </p:txBody>
      </p:sp>
      <p:graphicFrame>
        <p:nvGraphicFramePr>
          <p:cNvPr id="4" name="Obj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33200240"/>
              </p:ext>
            </p:extLst>
          </p:nvPr>
        </p:nvGraphicFramePr>
        <p:xfrm>
          <a:off x="417513" y="2636838"/>
          <a:ext cx="8026400" cy="1417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2" name="Equation" r:id="rId3" imgW="3314520" imgH="583920" progId="Equation.DSMT4">
                  <p:embed/>
                </p:oleObj>
              </mc:Choice>
              <mc:Fallback>
                <p:oleObj name="Equation" r:id="rId3" imgW="3314520" imgH="5839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7513" y="2636838"/>
                        <a:ext cx="8026400" cy="14176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44542865"/>
              </p:ext>
            </p:extLst>
          </p:nvPr>
        </p:nvGraphicFramePr>
        <p:xfrm>
          <a:off x="5724128" y="4221088"/>
          <a:ext cx="551127" cy="8486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3" name="Equation" r:id="rId5" imgW="304560" imgH="469800" progId="Equation.DSMT4">
                  <p:embed/>
                </p:oleObj>
              </mc:Choice>
              <mc:Fallback>
                <p:oleObj name="Equation" r:id="rId5" imgW="304560" imgH="469800" progId="Equation.DSMT4">
                  <p:embed/>
                  <p:pic>
                    <p:nvPicPr>
                      <p:cNvPr id="0" name="Objek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24128" y="4221088"/>
                        <a:ext cx="551127" cy="84861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93570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Zdroje dát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 smtClean="0"/>
              <a:t>Nonlinear</a:t>
            </a:r>
            <a:r>
              <a:rPr lang="sk-SK" dirty="0" smtClean="0"/>
              <a:t> </a:t>
            </a:r>
            <a:r>
              <a:rPr lang="sk-SK" dirty="0" err="1" smtClean="0"/>
              <a:t>Science</a:t>
            </a:r>
            <a:r>
              <a:rPr lang="sk-SK" dirty="0" smtClean="0"/>
              <a:t>, Los </a:t>
            </a:r>
            <a:r>
              <a:rPr lang="sk-SK" dirty="0" err="1" smtClean="0"/>
              <a:t>Alamos</a:t>
            </a:r>
            <a:r>
              <a:rPr lang="sk-SK" dirty="0" smtClean="0"/>
              <a:t> </a:t>
            </a:r>
            <a:r>
              <a:rPr lang="sk-SK" dirty="0" err="1" smtClean="0"/>
              <a:t>Special</a:t>
            </a:r>
            <a:r>
              <a:rPr lang="sk-SK" dirty="0" smtClean="0"/>
              <a:t> </a:t>
            </a:r>
            <a:r>
              <a:rPr lang="sk-SK" dirty="0" err="1" smtClean="0"/>
              <a:t>Issue</a:t>
            </a:r>
            <a:r>
              <a:rPr lang="sk-SK" dirty="0" smtClean="0"/>
              <a:t> 1987 (</a:t>
            </a:r>
            <a:r>
              <a:rPr lang="sk-SK" dirty="0" err="1" smtClean="0"/>
              <a:t>pp</a:t>
            </a:r>
            <a:r>
              <a:rPr lang="sk-SK" dirty="0" smtClean="0"/>
              <a:t> 228, 229), neznámy autor</a:t>
            </a:r>
          </a:p>
          <a:p>
            <a:r>
              <a:rPr lang="sk-SK" dirty="0" smtClean="0"/>
              <a:t>Sine </a:t>
            </a:r>
            <a:r>
              <a:rPr lang="sk-SK" dirty="0" err="1" smtClean="0"/>
              <a:t>Gordon</a:t>
            </a:r>
            <a:r>
              <a:rPr lang="sk-SK" dirty="0" smtClean="0"/>
              <a:t> </a:t>
            </a:r>
            <a:r>
              <a:rPr lang="sk-SK" dirty="0" err="1" smtClean="0"/>
              <a:t>equation</a:t>
            </a:r>
            <a:r>
              <a:rPr lang="sk-SK" dirty="0" smtClean="0"/>
              <a:t> (</a:t>
            </a:r>
            <a:r>
              <a:rPr lang="sk-SK" dirty="0" err="1" smtClean="0"/>
              <a:t>Wikipedia</a:t>
            </a:r>
            <a:r>
              <a:rPr lang="sk-SK" dirty="0" smtClean="0"/>
              <a:t>)</a:t>
            </a:r>
          </a:p>
          <a:p>
            <a:r>
              <a:rPr lang="sk-SK" dirty="0" err="1" smtClean="0"/>
              <a:t>Kit</a:t>
            </a:r>
            <a:r>
              <a:rPr lang="sk-SK" dirty="0" smtClean="0"/>
              <a:t> </a:t>
            </a:r>
            <a:r>
              <a:rPr lang="sk-SK" dirty="0" err="1" smtClean="0"/>
              <a:t>Ilju</a:t>
            </a:r>
            <a:r>
              <a:rPr lang="sk-SK" dirty="0" smtClean="0"/>
              <a:t> </a:t>
            </a:r>
            <a:r>
              <a:rPr lang="sk-SK" dirty="0" err="1" smtClean="0"/>
              <a:t>Marčenka</a:t>
            </a:r>
            <a:r>
              <a:rPr lang="sk-SK" dirty="0" smtClean="0"/>
              <a:t> (</a:t>
            </a:r>
            <a:r>
              <a:rPr lang="sk-SK" dirty="0" err="1" smtClean="0">
                <a:hlinkClick r:id="rId2"/>
              </a:rPr>
              <a:t>www.tmfsr.sk</a:t>
            </a:r>
            <a:r>
              <a:rPr lang="sk-SK" dirty="0" smtClean="0"/>
              <a:t>)</a:t>
            </a:r>
          </a:p>
          <a:p>
            <a:endParaRPr lang="sk-SK" dirty="0"/>
          </a:p>
          <a:p>
            <a:pPr marL="0" indent="0">
              <a:buNone/>
            </a:pPr>
            <a:r>
              <a:rPr lang="sk-SK" sz="1800" dirty="0" err="1" smtClean="0"/>
              <a:t>Disclaimer</a:t>
            </a:r>
            <a:r>
              <a:rPr lang="sk-SK" sz="1800" dirty="0" smtClean="0"/>
              <a:t>: Všetky tvrdenia, vzorce a výpočty sú uvedené bez záruky. Aspoň jedna chyba v prezentácii je skoro istá. Zopakovanie prezentovaného riešenia na súťaži nie je garanciou získania dobrých bodov, naopak, zopakovanie chyby z prezentácie vo vlastnom riešení skoro s istotou vedie k bodovému pádu. </a:t>
            </a:r>
          </a:p>
        </p:txBody>
      </p:sp>
    </p:spTree>
    <p:extLst>
      <p:ext uri="{BB962C8B-B14F-4D97-AF65-F5344CB8AC3E}">
        <p14:creationId xmlns:p14="http://schemas.microsoft.com/office/powerpoint/2010/main" val="1112460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Vlny a vlnenie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Kameň hodený do vody</a:t>
            </a:r>
          </a:p>
          <a:p>
            <a:r>
              <a:rPr lang="sk-SK" dirty="0" smtClean="0"/>
              <a:t>Kačka plávajúca vo vode</a:t>
            </a:r>
          </a:p>
          <a:p>
            <a:r>
              <a:rPr lang="sk-SK" dirty="0" smtClean="0"/>
              <a:t>Kmitajúca struna na gitare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521646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Rýchlosť šírenia vĺn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Čo je to rýchlosť?</a:t>
            </a:r>
          </a:p>
          <a:p>
            <a:pPr lvl="1"/>
            <a:r>
              <a:rPr lang="sk-SK" dirty="0" smtClean="0"/>
              <a:t>Skutočná rýchlosť</a:t>
            </a:r>
          </a:p>
          <a:p>
            <a:pPr lvl="1"/>
            <a:r>
              <a:rPr lang="sk-SK" dirty="0" smtClean="0"/>
              <a:t>Virtuálna rýchlosť</a:t>
            </a:r>
          </a:p>
          <a:p>
            <a:r>
              <a:rPr lang="sk-SK" dirty="0" smtClean="0"/>
              <a:t>Aké obmedzenia platia pre rýchlosť?</a:t>
            </a:r>
          </a:p>
          <a:p>
            <a:pPr lvl="1"/>
            <a:r>
              <a:rPr lang="sk-SK" dirty="0" smtClean="0"/>
              <a:t>Pre ktorú rýchlosť vlastne platia?</a:t>
            </a:r>
          </a:p>
          <a:p>
            <a:r>
              <a:rPr lang="sk-SK" dirty="0" smtClean="0"/>
              <a:t>Rýchlosť vĺn</a:t>
            </a:r>
          </a:p>
          <a:p>
            <a:pPr lvl="1"/>
            <a:r>
              <a:rPr lang="sk-SK" dirty="0" smtClean="0"/>
              <a:t>Fázová rýchlosť – pohyb maxím, virtuálna rýchlosť</a:t>
            </a:r>
          </a:p>
          <a:p>
            <a:pPr lvl="1"/>
            <a:r>
              <a:rPr lang="sk-SK" dirty="0" err="1" smtClean="0"/>
              <a:t>Grupová</a:t>
            </a:r>
            <a:r>
              <a:rPr lang="sk-SK" dirty="0" smtClean="0"/>
              <a:t> rýchlosť – pohyb čela vlny, skutočná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618283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Kameň hodený do vody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Ako rýchlo sa pohybujú vlnové maximá, </a:t>
            </a:r>
            <a:r>
              <a:rPr lang="sk-SK" i="1" dirty="0" smtClean="0"/>
              <a:t>vlny</a:t>
            </a:r>
            <a:r>
              <a:rPr lang="sk-SK" dirty="0" smtClean="0"/>
              <a:t>, ako ich vnímame subjektívne?</a:t>
            </a:r>
          </a:p>
          <a:p>
            <a:pPr lvl="1"/>
            <a:r>
              <a:rPr lang="sk-SK" dirty="0" smtClean="0"/>
              <a:t>Fázová rýchlosť</a:t>
            </a:r>
          </a:p>
          <a:p>
            <a:r>
              <a:rPr lang="sk-SK" dirty="0" smtClean="0"/>
              <a:t>Ako rýchlo sa pohybuje čelo vlny? Ako rýchlo sa z pokojnej hladiny stáva rozčerená?</a:t>
            </a:r>
          </a:p>
          <a:p>
            <a:pPr lvl="1"/>
            <a:r>
              <a:rPr lang="sk-SK" dirty="0" err="1" smtClean="0"/>
              <a:t>Grupová</a:t>
            </a:r>
            <a:r>
              <a:rPr lang="sk-SK" dirty="0" smtClean="0"/>
              <a:t> rýchlosť</a:t>
            </a:r>
          </a:p>
          <a:p>
            <a:r>
              <a:rPr lang="sk-SK" dirty="0" smtClean="0"/>
              <a:t>Fyzikálne je zaujímavá len </a:t>
            </a:r>
            <a:r>
              <a:rPr lang="sk-SK" dirty="0" err="1" smtClean="0"/>
              <a:t>grupová</a:t>
            </a:r>
            <a:r>
              <a:rPr lang="sk-SK" dirty="0" smtClean="0"/>
              <a:t> rýchlosť, lebo ňou sa šíri informácia</a:t>
            </a:r>
          </a:p>
          <a:p>
            <a:endParaRPr lang="sk-SK" sz="3600" dirty="0"/>
          </a:p>
        </p:txBody>
      </p:sp>
    </p:spTree>
    <p:extLst>
      <p:ext uri="{BB962C8B-B14F-4D97-AF65-F5344CB8AC3E}">
        <p14:creationId xmlns:p14="http://schemas.microsoft.com/office/powerpoint/2010/main" val="1469711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Od čoho závisí rýchlosť?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/>
          </a:bodyPr>
          <a:lstStyle/>
          <a:p>
            <a:r>
              <a:rPr lang="sk-SK" dirty="0" smtClean="0"/>
              <a:t>Od mnohých vlastností systému</a:t>
            </a:r>
          </a:p>
          <a:p>
            <a:r>
              <a:rPr lang="sk-SK" dirty="0" smtClean="0"/>
              <a:t>Zväčša treba vyriešiť pohybovú rovnicu systému a </a:t>
            </a:r>
            <a:r>
              <a:rPr lang="sk-SK" i="1" dirty="0" smtClean="0"/>
              <a:t>nájsť</a:t>
            </a:r>
            <a:r>
              <a:rPr lang="sk-SK" dirty="0" smtClean="0"/>
              <a:t> v nej vlny a ich parametre (frekvencia, vlnová dĺžka)</a:t>
            </a:r>
          </a:p>
          <a:p>
            <a:r>
              <a:rPr lang="sk-SK" dirty="0" smtClean="0"/>
              <a:t>Základná definícia</a:t>
            </a:r>
            <a:endParaRPr lang="sk-SK" dirty="0"/>
          </a:p>
        </p:txBody>
      </p:sp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58176257"/>
              </p:ext>
            </p:extLst>
          </p:nvPr>
        </p:nvGraphicFramePr>
        <p:xfrm>
          <a:off x="2483768" y="4509120"/>
          <a:ext cx="1416050" cy="492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3" name="Equation" r:id="rId3" imgW="583920" imgH="203040" progId="Equation.DSMT4">
                  <p:embed/>
                </p:oleObj>
              </mc:Choice>
              <mc:Fallback>
                <p:oleObj name="Equation" r:id="rId3" imgW="583920" imgH="203040" progId="Equation.DSMT4">
                  <p:embed/>
                  <p:pic>
                    <p:nvPicPr>
                      <p:cNvPr id="0" name="Objek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83768" y="4509120"/>
                        <a:ext cx="1416050" cy="492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k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88023050"/>
              </p:ext>
            </p:extLst>
          </p:nvPr>
        </p:nvGraphicFramePr>
        <p:xfrm>
          <a:off x="4860032" y="4149080"/>
          <a:ext cx="1168400" cy="952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4" name="Equation" r:id="rId5" imgW="482400" imgH="393480" progId="Equation.DSMT4">
                  <p:embed/>
                </p:oleObj>
              </mc:Choice>
              <mc:Fallback>
                <p:oleObj name="Equation" r:id="rId5" imgW="482400" imgH="393480" progId="Equation.DSMT4">
                  <p:embed/>
                  <p:pic>
                    <p:nvPicPr>
                      <p:cNvPr id="0" name="Objek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60032" y="4149080"/>
                        <a:ext cx="1168400" cy="952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k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19213782"/>
              </p:ext>
            </p:extLst>
          </p:nvPr>
        </p:nvGraphicFramePr>
        <p:xfrm>
          <a:off x="2627784" y="5085184"/>
          <a:ext cx="1138237" cy="952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5" name="Equation" r:id="rId7" imgW="469800" imgH="393480" progId="Equation.DSMT4">
                  <p:embed/>
                </p:oleObj>
              </mc:Choice>
              <mc:Fallback>
                <p:oleObj name="Equation" r:id="rId7" imgW="469800" imgH="393480" progId="Equation.DSMT4">
                  <p:embed/>
                  <p:pic>
                    <p:nvPicPr>
                      <p:cNvPr id="0" name="Objek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27784" y="5085184"/>
                        <a:ext cx="1138237" cy="952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k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57594878"/>
              </p:ext>
            </p:extLst>
          </p:nvPr>
        </p:nvGraphicFramePr>
        <p:xfrm>
          <a:off x="4788024" y="5085184"/>
          <a:ext cx="1323975" cy="952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6" name="Equation" r:id="rId9" imgW="545760" imgH="393480" progId="Equation.DSMT4">
                  <p:embed/>
                </p:oleObj>
              </mc:Choice>
              <mc:Fallback>
                <p:oleObj name="Equation" r:id="rId9" imgW="545760" imgH="393480" progId="Equation.DSMT4">
                  <p:embed/>
                  <p:pic>
                    <p:nvPicPr>
                      <p:cNvPr id="0" name="Objek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88024" y="5085184"/>
                        <a:ext cx="1323975" cy="952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06301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Vlnový balík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/>
          </a:bodyPr>
          <a:lstStyle/>
          <a:p>
            <a:r>
              <a:rPr lang="sk-SK" dirty="0" smtClean="0"/>
              <a:t>Informácia sa šíri nie samotnou vlnou, ale zmenou je správania sa</a:t>
            </a:r>
          </a:p>
          <a:p>
            <a:r>
              <a:rPr lang="sk-SK" dirty="0" smtClean="0"/>
              <a:t>Ak vlna pôvodne nebola, informácia sa šíri ako zhluk prichádzajúcich vĺn – vlnový balík</a:t>
            </a:r>
          </a:p>
          <a:p>
            <a:r>
              <a:rPr lang="sk-SK" dirty="0" smtClean="0"/>
              <a:t>Vo väčšine prostredí závisí rýchlosť šírenia vĺn od jej frekvencie</a:t>
            </a:r>
          </a:p>
          <a:p>
            <a:pPr lvl="1"/>
            <a:r>
              <a:rPr lang="sk-SK" dirty="0" smtClean="0"/>
              <a:t>Vlnový balík sa po čase rozpadne</a:t>
            </a:r>
          </a:p>
          <a:p>
            <a:pPr lvl="1"/>
            <a:r>
              <a:rPr lang="sk-SK" dirty="0" smtClean="0"/>
              <a:t>Výnimku tvorí napr. svetlo vo vákuu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252717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Solitón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/>
          </a:bodyPr>
          <a:lstStyle/>
          <a:p>
            <a:r>
              <a:rPr lang="sk-SK" dirty="0" smtClean="0"/>
              <a:t>Špecifický úkaz vedúci k tomu, že vlnový balík sa nerozpadá</a:t>
            </a:r>
          </a:p>
          <a:p>
            <a:pPr lvl="1"/>
            <a:r>
              <a:rPr lang="sk-SK" dirty="0" smtClean="0"/>
              <a:t>Spôsobený veľkými výchylkami vo vhodnom prostredí</a:t>
            </a:r>
          </a:p>
          <a:p>
            <a:pPr lvl="1"/>
            <a:r>
              <a:rPr lang="sk-SK" dirty="0" smtClean="0"/>
              <a:t>Riešenie prostredia pre malé výchylky predpovedá rozpad balíka, ale korekcie z nelineárneho javy pôsobia proti rozpadu</a:t>
            </a:r>
          </a:p>
          <a:p>
            <a:r>
              <a:rPr lang="sk-SK" dirty="0" err="1" smtClean="0"/>
              <a:t>Solitóny</a:t>
            </a:r>
            <a:r>
              <a:rPr lang="sk-SK" dirty="0" smtClean="0"/>
              <a:t> boli pozorované na riekach ako vlnové balíky postupujúce po rieke bez strát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455799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Systém zo zadania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/>
          </a:bodyPr>
          <a:lstStyle/>
          <a:p>
            <a:r>
              <a:rPr lang="sk-SK" dirty="0" smtClean="0"/>
              <a:t>Je to diskrétny systém</a:t>
            </a:r>
          </a:p>
          <a:p>
            <a:pPr lvl="1"/>
            <a:r>
              <a:rPr lang="sk-SK" dirty="0" smtClean="0"/>
              <a:t>Je tam konečne veľa závaží, ktoré sú od seba vzdialené o definovanú vzdialenosť</a:t>
            </a:r>
          </a:p>
          <a:p>
            <a:r>
              <a:rPr lang="sk-SK" dirty="0" smtClean="0"/>
              <a:t>Striktne vzaté tam vlny nevznikajú </a:t>
            </a:r>
          </a:p>
          <a:p>
            <a:r>
              <a:rPr lang="sk-SK" dirty="0" smtClean="0"/>
              <a:t>Ak sa pozrieme na systém z diaľky, môžeme si tam vlny „predstaviť“</a:t>
            </a:r>
            <a:endParaRPr lang="sk-SK" dirty="0"/>
          </a:p>
        </p:txBody>
      </p:sp>
      <p:pic>
        <p:nvPicPr>
          <p:cNvPr id="9" name="Picture 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4437112"/>
            <a:ext cx="2592288" cy="187220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52635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1743</TotalTime>
  <Words>683</Words>
  <Application>Microsoft Office PowerPoint</Application>
  <PresentationFormat>On-screen Show (4:3)</PresentationFormat>
  <Paragraphs>124</Paragraphs>
  <Slides>23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23</vt:i4>
      </vt:variant>
    </vt:vector>
  </HeadingPairs>
  <TitlesOfParts>
    <vt:vector size="26" baseType="lpstr">
      <vt:lpstr>Office Theme</vt:lpstr>
      <vt:lpstr>Equation</vt:lpstr>
      <vt:lpstr>MathType 6.0 Equation</vt:lpstr>
      <vt:lpstr>4. Solitón</vt:lpstr>
      <vt:lpstr>Zadanie</vt:lpstr>
      <vt:lpstr>Vlny a vlnenie</vt:lpstr>
      <vt:lpstr>Rýchlosť šírenia vĺn</vt:lpstr>
      <vt:lpstr>Kameň hodený do vody</vt:lpstr>
      <vt:lpstr>Od čoho závisí rýchlosť?</vt:lpstr>
      <vt:lpstr>Vlnový balík</vt:lpstr>
      <vt:lpstr>Solitón</vt:lpstr>
      <vt:lpstr>Systém zo zadania</vt:lpstr>
      <vt:lpstr>Čo je našou úlohou</vt:lpstr>
      <vt:lpstr>Parametre systému – pokus 1</vt:lpstr>
      <vt:lpstr>Sila pôsobiaca na každé závažie</vt:lpstr>
      <vt:lpstr>Hotovo?</vt:lpstr>
      <vt:lpstr>Pohľad zdiaľky</vt:lpstr>
      <vt:lpstr>Porovnanie síl</vt:lpstr>
      <vt:lpstr>Parametre systému – pokus 2</vt:lpstr>
      <vt:lpstr>Sila pôsobiaca na každé závažie</vt:lpstr>
      <vt:lpstr>Výsledná sila</vt:lpstr>
      <vt:lpstr>Pohľad zdiaľky</vt:lpstr>
      <vt:lpstr>Čo ďalej?</vt:lpstr>
      <vt:lpstr>Rýchlosť šírenia malej výchylky</vt:lpstr>
      <vt:lpstr>Rýchlosť šírenia veľkej výchylky</vt:lpstr>
      <vt:lpstr>Zdroje dát</vt:lpstr>
    </vt:vector>
  </TitlesOfParts>
  <Company>FI MUNI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Vynájdite sa</dc:title>
  <dc:creator>Martin Plesch</dc:creator>
  <cp:lastModifiedBy>Martin Plesch</cp:lastModifiedBy>
  <cp:revision>31</cp:revision>
  <dcterms:created xsi:type="dcterms:W3CDTF">2012-10-02T14:34:34Z</dcterms:created>
  <dcterms:modified xsi:type="dcterms:W3CDTF">2012-10-24T19:48:45Z</dcterms:modified>
</cp:coreProperties>
</file>