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3" r:id="rId7"/>
    <p:sldId id="278" r:id="rId8"/>
    <p:sldId id="279" r:id="rId9"/>
    <p:sldId id="277" r:id="rId10"/>
    <p:sldId id="281" r:id="rId11"/>
    <p:sldId id="282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62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2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235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3405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998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19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366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1094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128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2360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2151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0951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8516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610D1-232E-46D5-818B-0F3B201DA751}" type="datetimeFigureOut">
              <a:rPr lang="sk-SK" smtClean="0"/>
              <a:t>24. 10. 2012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61F8-9015-428B-8BDD-2DB60215485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55765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mfsr.s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4. </a:t>
            </a:r>
            <a:r>
              <a:rPr lang="sk-SK" dirty="0" err="1" smtClean="0"/>
              <a:t>Solitón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Martin Plesch</a:t>
            </a:r>
            <a:endParaRPr lang="sk-SK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0041778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400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je našou úlohou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Pochopiť, ako systém funguje</a:t>
            </a:r>
          </a:p>
          <a:p>
            <a:r>
              <a:rPr lang="sk-SK" dirty="0" smtClean="0"/>
              <a:t>Nájsť (namerať, spočítať, nasimulovať) rýchlosť šírenia malých výchyliek</a:t>
            </a:r>
          </a:p>
          <a:p>
            <a:r>
              <a:rPr lang="sk-SK" dirty="0" smtClean="0"/>
              <a:t>Porovnať ju s rýchlosťou šírenia veľkých výchyliek</a:t>
            </a:r>
          </a:p>
          <a:p>
            <a:r>
              <a:rPr lang="sk-SK" dirty="0" smtClean="0"/>
              <a:t>Identifikovať (experimentom, teoreticky) </a:t>
            </a:r>
            <a:r>
              <a:rPr lang="sk-SK" dirty="0" err="1" smtClean="0"/>
              <a:t>solitón</a:t>
            </a:r>
            <a:endParaRPr lang="sk-SK" dirty="0"/>
          </a:p>
        </p:txBody>
      </p:sp>
      <p:pic>
        <p:nvPicPr>
          <p:cNvPr id="9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037365"/>
            <a:ext cx="2592288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13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Parametre systému – pokus 1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Hmotnosť závažia </a:t>
            </a:r>
            <a:r>
              <a:rPr lang="sk-SK" b="1" dirty="0" smtClean="0"/>
              <a:t>m</a:t>
            </a:r>
            <a:endParaRPr lang="sk-SK" dirty="0" smtClean="0"/>
          </a:p>
          <a:p>
            <a:r>
              <a:rPr lang="sk-SK" dirty="0" smtClean="0"/>
              <a:t>Polomer otáčania </a:t>
            </a:r>
            <a:r>
              <a:rPr lang="sk-SK" b="1" dirty="0" smtClean="0"/>
              <a:t>r</a:t>
            </a:r>
            <a:endParaRPr lang="sk-SK" dirty="0" smtClean="0"/>
          </a:p>
          <a:p>
            <a:r>
              <a:rPr lang="sk-SK" dirty="0" smtClean="0"/>
              <a:t>Minimálna vzdialenosť dvoch závaží </a:t>
            </a:r>
            <a:r>
              <a:rPr lang="sk-SK" b="1" dirty="0" smtClean="0"/>
              <a:t>l</a:t>
            </a:r>
            <a:endParaRPr lang="sk-SK" dirty="0" smtClean="0"/>
          </a:p>
          <a:p>
            <a:r>
              <a:rPr lang="sk-SK" dirty="0" smtClean="0"/>
              <a:t>Tuhosť pružiny </a:t>
            </a:r>
            <a:r>
              <a:rPr lang="sk-SK" b="1" dirty="0" smtClean="0"/>
              <a:t>k</a:t>
            </a:r>
          </a:p>
          <a:p>
            <a:r>
              <a:rPr lang="sk-SK" dirty="0" smtClean="0"/>
              <a:t>Výchylka </a:t>
            </a:r>
            <a:r>
              <a:rPr lang="sk-SK" dirty="0" err="1" smtClean="0"/>
              <a:t>i-teho</a:t>
            </a:r>
            <a:r>
              <a:rPr lang="sk-SK" dirty="0" smtClean="0"/>
              <a:t> závažia </a:t>
            </a:r>
            <a:endParaRPr lang="sk-SK" dirty="0"/>
          </a:p>
        </p:txBody>
      </p:sp>
      <p:pic>
        <p:nvPicPr>
          <p:cNvPr id="9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2232248" cy="187220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739658"/>
              </p:ext>
            </p:extLst>
          </p:nvPr>
        </p:nvGraphicFramePr>
        <p:xfrm>
          <a:off x="4716016" y="3933056"/>
          <a:ext cx="3381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4" imgW="139680" imgH="228600" progId="Equation.DSMT4">
                  <p:embed/>
                </p:oleObj>
              </mc:Choice>
              <mc:Fallback>
                <p:oleObj name="Equation" r:id="rId4" imgW="139680" imgH="22860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933056"/>
                        <a:ext cx="3381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23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Sila pôsobiaca na každé závažie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Zaujíma nás len priemet v </a:t>
            </a:r>
            <a:r>
              <a:rPr lang="sk-SK" dirty="0"/>
              <a:t>s</a:t>
            </a:r>
            <a:r>
              <a:rPr lang="sk-SK" dirty="0" smtClean="0"/>
              <a:t>mere otáčania</a:t>
            </a:r>
          </a:p>
          <a:p>
            <a:r>
              <a:rPr lang="sk-SK" dirty="0" smtClean="0"/>
              <a:t>Gravitačná sila</a:t>
            </a:r>
          </a:p>
          <a:p>
            <a:r>
              <a:rPr lang="sk-SK" dirty="0" smtClean="0"/>
              <a:t>Sila pôsobiaca od závaží </a:t>
            </a:r>
            <a:r>
              <a:rPr lang="sk-SK" b="1" dirty="0" smtClean="0"/>
              <a:t>i-1</a:t>
            </a:r>
            <a:r>
              <a:rPr lang="sk-SK" dirty="0" smtClean="0"/>
              <a:t> a </a:t>
            </a:r>
            <a:r>
              <a:rPr lang="sk-SK" b="1" dirty="0"/>
              <a:t>i-1</a:t>
            </a:r>
            <a:r>
              <a:rPr lang="sk-SK" dirty="0" smtClean="0"/>
              <a:t> </a:t>
            </a:r>
          </a:p>
          <a:p>
            <a:pPr lvl="1"/>
            <a:r>
              <a:rPr lang="sk-SK" dirty="0" smtClean="0"/>
              <a:t>pre malé rozdiely výchyliek</a:t>
            </a:r>
            <a:endParaRPr lang="sk-SK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654369"/>
              </p:ext>
            </p:extLst>
          </p:nvPr>
        </p:nvGraphicFramePr>
        <p:xfrm>
          <a:off x="3311525" y="2236788"/>
          <a:ext cx="27066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1117440" imgH="253800" progId="Equation.DSMT4">
                  <p:embed/>
                </p:oleObj>
              </mc:Choice>
              <mc:Fallback>
                <p:oleObj name="Equation" r:id="rId3" imgW="1117440" imgH="25380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2236788"/>
                        <a:ext cx="27066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9032354"/>
              </p:ext>
            </p:extLst>
          </p:nvPr>
        </p:nvGraphicFramePr>
        <p:xfrm>
          <a:off x="1565275" y="4992688"/>
          <a:ext cx="633412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5" imgW="2616120" imgH="533160" progId="Equation.DSMT4">
                  <p:embed/>
                </p:oleObj>
              </mc:Choice>
              <mc:Fallback>
                <p:oleObj name="Equation" r:id="rId5" imgW="2616120" imgH="53316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275" y="4992688"/>
                        <a:ext cx="6334125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446505"/>
              </p:ext>
            </p:extLst>
          </p:nvPr>
        </p:nvGraphicFramePr>
        <p:xfrm>
          <a:off x="1493838" y="3768725"/>
          <a:ext cx="6334125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7" imgW="2616120" imgH="533160" progId="Equation.DSMT4">
                  <p:embed/>
                </p:oleObj>
              </mc:Choice>
              <mc:Fallback>
                <p:oleObj name="Equation" r:id="rId7" imgW="2616120" imgH="53316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3768725"/>
                        <a:ext cx="6334125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90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Hotovo?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Rovnice máme, stačí namerať konštanty a naprogramovať vhodnú simuláciu</a:t>
            </a:r>
          </a:p>
          <a:p>
            <a:r>
              <a:rPr lang="sk-SK" dirty="0" smtClean="0"/>
              <a:t>Ale...</a:t>
            </a:r>
          </a:p>
          <a:p>
            <a:endParaRPr lang="sk-SK" dirty="0"/>
          </a:p>
          <a:p>
            <a:pPr marL="0" indent="0" algn="ctr">
              <a:buNone/>
            </a:pPr>
            <a:r>
              <a:rPr lang="sk-SK" sz="3600" dirty="0" smtClean="0"/>
              <a:t>Vznikne naozaj </a:t>
            </a:r>
            <a:r>
              <a:rPr lang="sk-SK" sz="3600" dirty="0" err="1" smtClean="0"/>
              <a:t>solitón</a:t>
            </a:r>
            <a:r>
              <a:rPr lang="sk-SK" sz="36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3126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Pohľad </a:t>
            </a:r>
            <a:r>
              <a:rPr lang="sk-SK" dirty="0" err="1" smtClean="0"/>
              <a:t>zdiaľky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Nech je </a:t>
            </a:r>
            <a:r>
              <a:rPr lang="sk-SK" b="1" dirty="0" smtClean="0"/>
              <a:t>l</a:t>
            </a:r>
            <a:r>
              <a:rPr lang="sk-SK" dirty="0" smtClean="0"/>
              <a:t> maličké</a:t>
            </a:r>
          </a:p>
          <a:p>
            <a:r>
              <a:rPr lang="sk-SK" dirty="0" smtClean="0"/>
              <a:t>Potom výchylka nebude indexovaná číslami </a:t>
            </a:r>
            <a:r>
              <a:rPr lang="sk-SK" b="1" dirty="0" smtClean="0"/>
              <a:t>i</a:t>
            </a:r>
            <a:r>
              <a:rPr lang="sk-SK" dirty="0" smtClean="0"/>
              <a:t> ale polohou na osi </a:t>
            </a:r>
            <a:r>
              <a:rPr lang="sk-SK" b="1" dirty="0" smtClean="0"/>
              <a:t>x</a:t>
            </a:r>
            <a:endParaRPr lang="sk-SK" dirty="0" smtClean="0"/>
          </a:p>
          <a:p>
            <a:r>
              <a:rPr lang="sk-SK" dirty="0" smtClean="0"/>
              <a:t>Potom</a:t>
            </a:r>
          </a:p>
          <a:p>
            <a:endParaRPr lang="sk-SK" dirty="0"/>
          </a:p>
          <a:p>
            <a:r>
              <a:rPr lang="sk-SK" dirty="0" smtClean="0"/>
              <a:t>Hustota závaží </a:t>
            </a:r>
          </a:p>
          <a:p>
            <a:pPr marL="0" indent="0">
              <a:buNone/>
            </a:pPr>
            <a:endParaRPr lang="sk-SK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13652"/>
              </p:ext>
            </p:extLst>
          </p:nvPr>
        </p:nvGraphicFramePr>
        <p:xfrm>
          <a:off x="4644008" y="3140968"/>
          <a:ext cx="23685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Equation" r:id="rId3" imgW="977760" imgH="419040" progId="Equation.DSMT4">
                  <p:embed/>
                </p:oleObj>
              </mc:Choice>
              <mc:Fallback>
                <p:oleObj name="Equation" r:id="rId3" imgW="9777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3140968"/>
                        <a:ext cx="236855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455572"/>
              </p:ext>
            </p:extLst>
          </p:nvPr>
        </p:nvGraphicFramePr>
        <p:xfrm>
          <a:off x="3707904" y="4221088"/>
          <a:ext cx="1046162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5" imgW="431640" imgH="393480" progId="Equation.DSMT4">
                  <p:embed/>
                </p:oleObj>
              </mc:Choice>
              <mc:Fallback>
                <p:oleObj name="Equation" r:id="rId5" imgW="431640" imgH="3934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221088"/>
                        <a:ext cx="1046162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957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Porovnanie síl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Gravitačná je stále úmerná výchylke</a:t>
            </a:r>
          </a:p>
          <a:p>
            <a:endParaRPr lang="sk-SK" dirty="0"/>
          </a:p>
          <a:p>
            <a:r>
              <a:rPr lang="sk-SK" dirty="0" smtClean="0"/>
              <a:t>Sila od pružiny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Takéto rovnice vedú na nezávislé kmitanie závaží (malé výchylky!) </a:t>
            </a:r>
          </a:p>
          <a:p>
            <a:endParaRPr lang="sk-SK" dirty="0" smtClean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872349"/>
              </p:ext>
            </p:extLst>
          </p:nvPr>
        </p:nvGraphicFramePr>
        <p:xfrm>
          <a:off x="1096963" y="3408363"/>
          <a:ext cx="5289550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2184120" imgH="495000" progId="Equation.DSMT4">
                  <p:embed/>
                </p:oleObj>
              </mc:Choice>
              <mc:Fallback>
                <p:oleObj name="Equation" r:id="rId3" imgW="218412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6963" y="3408363"/>
                        <a:ext cx="5289550" cy="1201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056552"/>
              </p:ext>
            </p:extLst>
          </p:nvPr>
        </p:nvGraphicFramePr>
        <p:xfrm>
          <a:off x="2267744" y="2204864"/>
          <a:ext cx="33543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1384200" imgH="253800" progId="Equation.DSMT4">
                  <p:embed/>
                </p:oleObj>
              </mc:Choice>
              <mc:Fallback>
                <p:oleObj name="Equation" r:id="rId5" imgW="1384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204864"/>
                        <a:ext cx="33543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605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Parametre systému – pokus 2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Hmotnosť závažia </a:t>
            </a:r>
            <a:r>
              <a:rPr lang="sk-SK" b="1" dirty="0" smtClean="0"/>
              <a:t>m</a:t>
            </a:r>
            <a:endParaRPr lang="sk-SK" dirty="0" smtClean="0"/>
          </a:p>
          <a:p>
            <a:r>
              <a:rPr lang="sk-SK" dirty="0" smtClean="0"/>
              <a:t>Polomer otáčania </a:t>
            </a:r>
            <a:r>
              <a:rPr lang="sk-SK" b="1" dirty="0" smtClean="0"/>
              <a:t>r</a:t>
            </a:r>
            <a:endParaRPr lang="sk-SK" dirty="0" smtClean="0"/>
          </a:p>
          <a:p>
            <a:r>
              <a:rPr lang="sk-SK" dirty="0" smtClean="0"/>
              <a:t>Minimálna vzdialenosť dvoch závaží </a:t>
            </a:r>
            <a:r>
              <a:rPr lang="sk-SK" b="1" dirty="0" smtClean="0"/>
              <a:t>l</a:t>
            </a:r>
            <a:endParaRPr lang="sk-SK" dirty="0" smtClean="0"/>
          </a:p>
          <a:p>
            <a:r>
              <a:rPr lang="sk-SK" strike="sngStrike" dirty="0" smtClean="0"/>
              <a:t>Tuhosť pružiny </a:t>
            </a:r>
            <a:r>
              <a:rPr lang="sk-SK" b="1" strike="sngStrike" dirty="0" smtClean="0"/>
              <a:t>k </a:t>
            </a:r>
            <a:r>
              <a:rPr lang="sk-SK" b="1" dirty="0" smtClean="0"/>
              <a:t>Natiahnutie pružiny silou F </a:t>
            </a:r>
            <a:endParaRPr lang="sk-SK" b="1" strike="sngStrike" dirty="0" smtClean="0"/>
          </a:p>
          <a:p>
            <a:r>
              <a:rPr lang="sk-SK" dirty="0" smtClean="0"/>
              <a:t>Výchylka </a:t>
            </a:r>
            <a:r>
              <a:rPr lang="sk-SK" dirty="0" err="1" smtClean="0"/>
              <a:t>i-teho</a:t>
            </a:r>
            <a:r>
              <a:rPr lang="sk-SK" dirty="0" smtClean="0"/>
              <a:t> závažia </a:t>
            </a:r>
            <a:endParaRPr lang="sk-SK" dirty="0"/>
          </a:p>
        </p:txBody>
      </p:sp>
      <p:pic>
        <p:nvPicPr>
          <p:cNvPr id="9" name="Pictur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509120"/>
            <a:ext cx="2232248" cy="187220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238063"/>
              </p:ext>
            </p:extLst>
          </p:nvPr>
        </p:nvGraphicFramePr>
        <p:xfrm>
          <a:off x="4716016" y="3933056"/>
          <a:ext cx="338138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4" imgW="139680" imgH="228600" progId="Equation.DSMT4">
                  <p:embed/>
                </p:oleObj>
              </mc:Choice>
              <mc:Fallback>
                <p:oleObj name="Equation" r:id="rId4" imgW="1396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933056"/>
                        <a:ext cx="338138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63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Sila pôsobiaca na každé závažie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Zaujíma nás len priemet v </a:t>
            </a:r>
            <a:r>
              <a:rPr lang="sk-SK" dirty="0"/>
              <a:t>s</a:t>
            </a:r>
            <a:r>
              <a:rPr lang="sk-SK" dirty="0" smtClean="0"/>
              <a:t>mere otáčania</a:t>
            </a:r>
          </a:p>
          <a:p>
            <a:r>
              <a:rPr lang="sk-SK" dirty="0" smtClean="0"/>
              <a:t>Gravitačná sila</a:t>
            </a:r>
          </a:p>
          <a:p>
            <a:r>
              <a:rPr lang="sk-SK" dirty="0" smtClean="0"/>
              <a:t>Sila pôsobiaca od závaží </a:t>
            </a:r>
            <a:r>
              <a:rPr lang="sk-SK" b="1" dirty="0" smtClean="0"/>
              <a:t>i-1</a:t>
            </a:r>
            <a:r>
              <a:rPr lang="sk-SK" dirty="0" smtClean="0"/>
              <a:t> a </a:t>
            </a:r>
            <a:r>
              <a:rPr lang="sk-SK" b="1" dirty="0"/>
              <a:t>i-1</a:t>
            </a:r>
            <a:r>
              <a:rPr lang="sk-SK" dirty="0" smtClean="0"/>
              <a:t> </a:t>
            </a:r>
          </a:p>
          <a:p>
            <a:pPr lvl="1"/>
            <a:r>
              <a:rPr lang="sk-SK" dirty="0" smtClean="0"/>
              <a:t>pre malé rozdiely výchyliek</a:t>
            </a:r>
            <a:endParaRPr lang="sk-SK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5840656"/>
              </p:ext>
            </p:extLst>
          </p:nvPr>
        </p:nvGraphicFramePr>
        <p:xfrm>
          <a:off x="3311525" y="2236788"/>
          <a:ext cx="2706688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3" imgW="1117440" imgH="253800" progId="Equation.DSMT4">
                  <p:embed/>
                </p:oleObj>
              </mc:Choice>
              <mc:Fallback>
                <p:oleObj name="Equation" r:id="rId3" imgW="11174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1525" y="2236788"/>
                        <a:ext cx="2706688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886117"/>
              </p:ext>
            </p:extLst>
          </p:nvPr>
        </p:nvGraphicFramePr>
        <p:xfrm>
          <a:off x="3195638" y="5160963"/>
          <a:ext cx="3073400" cy="954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5" imgW="1269720" imgH="393480" progId="Equation.DSMT4">
                  <p:embed/>
                </p:oleObj>
              </mc:Choice>
              <mc:Fallback>
                <p:oleObj name="Equation" r:id="rId5" imgW="1269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5160963"/>
                        <a:ext cx="3073400" cy="954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099133"/>
              </p:ext>
            </p:extLst>
          </p:nvPr>
        </p:nvGraphicFramePr>
        <p:xfrm>
          <a:off x="3122613" y="3937000"/>
          <a:ext cx="307498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7" imgW="1269720" imgH="393480" progId="Equation.DSMT4">
                  <p:embed/>
                </p:oleObj>
              </mc:Choice>
              <mc:Fallback>
                <p:oleObj name="Equation" r:id="rId7" imgW="1269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2613" y="3937000"/>
                        <a:ext cx="3074987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88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Výsledná sila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Zrýchlenie každého závažia</a:t>
            </a:r>
          </a:p>
          <a:p>
            <a:endParaRPr lang="sk-SK" dirty="0"/>
          </a:p>
          <a:p>
            <a:endParaRPr lang="sk-SK" dirty="0" smtClean="0"/>
          </a:p>
          <a:p>
            <a:r>
              <a:rPr lang="sk-SK" dirty="0" smtClean="0"/>
              <a:t>Znova sa dá ďalej postupovať simuláciou...</a:t>
            </a:r>
            <a:endParaRPr lang="sk-SK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3109733"/>
              </p:ext>
            </p:extLst>
          </p:nvPr>
        </p:nvGraphicFramePr>
        <p:xfrm>
          <a:off x="1517650" y="1700213"/>
          <a:ext cx="58435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3" imgW="2412720" imgH="393480" progId="Equation.DSMT4">
                  <p:embed/>
                </p:oleObj>
              </mc:Choice>
              <mc:Fallback>
                <p:oleObj name="Equation" r:id="rId3" imgW="2412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50" y="1700213"/>
                        <a:ext cx="5843588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881375"/>
              </p:ext>
            </p:extLst>
          </p:nvPr>
        </p:nvGraphicFramePr>
        <p:xfrm>
          <a:off x="1189038" y="3500438"/>
          <a:ext cx="66421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5" imgW="2743200" imgH="393480" progId="Equation.DSMT4">
                  <p:embed/>
                </p:oleObj>
              </mc:Choice>
              <mc:Fallback>
                <p:oleObj name="Equation" r:id="rId5" imgW="2743200" imgH="39348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3500438"/>
                        <a:ext cx="664210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220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Pohľad </a:t>
            </a:r>
            <a:r>
              <a:rPr lang="sk-SK" dirty="0" err="1" smtClean="0"/>
              <a:t>zdiaľky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endParaRPr lang="sk-SK" dirty="0" smtClean="0"/>
          </a:p>
          <a:p>
            <a:r>
              <a:rPr lang="sk-SK" dirty="0" err="1" smtClean="0"/>
              <a:t>Sine-Gordonova</a:t>
            </a:r>
            <a:r>
              <a:rPr lang="sk-SK" dirty="0" smtClean="0"/>
              <a:t> rovnica</a:t>
            </a:r>
          </a:p>
          <a:p>
            <a:r>
              <a:rPr lang="sk-SK" dirty="0" smtClean="0"/>
              <a:t>Táto rovnica má ako </a:t>
            </a:r>
            <a:r>
              <a:rPr lang="sk-SK" dirty="0" smtClean="0"/>
              <a:t>jedno z riešení </a:t>
            </a:r>
            <a:r>
              <a:rPr lang="sk-SK" dirty="0" err="1" smtClean="0"/>
              <a:t>solitóny</a:t>
            </a:r>
            <a:endParaRPr lang="sk-SK" dirty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1885036"/>
              </p:ext>
            </p:extLst>
          </p:nvPr>
        </p:nvGraphicFramePr>
        <p:xfrm>
          <a:off x="1814513" y="1557338"/>
          <a:ext cx="5381625" cy="1077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2222280" imgH="444240" progId="Equation.DSMT4">
                  <p:embed/>
                </p:oleObj>
              </mc:Choice>
              <mc:Fallback>
                <p:oleObj name="Equation" r:id="rId3" imgW="2222280" imgH="44424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13" y="1557338"/>
                        <a:ext cx="5381625" cy="1077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6842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Zadanie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800" dirty="0"/>
              <a:t>Množstvo podobných kyvadiel je pripevnené v rovnakých vzájomných vzdialenostiach na horizontálnu os, pričom susedné kyvadlá sú  pružne spojené. Každé kyvadlo sa môže otáčať okolo osi, ale nemôže sa pohybovať v smere osi (pozrite obrázok). Vyšetrite šírenie výchylky v takomto systéme. Aká je rýchlosť </a:t>
            </a:r>
            <a:r>
              <a:rPr lang="sk-SK" sz="2800" dirty="0" err="1"/>
              <a:t>solitónu</a:t>
            </a:r>
            <a:r>
              <a:rPr lang="sk-SK" sz="2800" dirty="0"/>
              <a:t>, pri ktorom každé kyvadlo vykoná otočný pohyb o 360</a:t>
            </a:r>
            <a:r>
              <a:rPr lang="sk-SK" sz="2800" dirty="0" smtClean="0"/>
              <a:t>°?</a:t>
            </a:r>
            <a:endParaRPr lang="sk-SK" sz="2800" dirty="0"/>
          </a:p>
        </p:txBody>
      </p:sp>
      <p:pic>
        <p:nvPicPr>
          <p:cNvPr id="4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653136"/>
            <a:ext cx="2376264" cy="19442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341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ďalej?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sk-SK" dirty="0" smtClean="0"/>
              <a:t>Urobiť simuláciu, zostrojiť experiment, porovnať výsledky</a:t>
            </a:r>
          </a:p>
          <a:p>
            <a:r>
              <a:rPr lang="sk-SK" dirty="0" smtClean="0"/>
              <a:t>Ak veci budú sedieť, hor sa na rýchlosti (aby sme nezabudli...)</a:t>
            </a:r>
          </a:p>
          <a:p>
            <a:endParaRPr lang="sk-SK" dirty="0"/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17867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Rýchlosť šírenia malej výchylky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sk-SK" dirty="0" smtClean="0"/>
              <a:t>Bude závisieť od vlnovej dĺžky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dirty="0" smtClean="0"/>
              <a:t>Inak povedané, ak sa vytvorí malá výchylka, bude sa postupne rozpadať tak, že vlny, z ktorých sa skladá (</a:t>
            </a:r>
            <a:r>
              <a:rPr lang="sk-SK" dirty="0" err="1" smtClean="0"/>
              <a:t>Fourierova</a:t>
            </a:r>
            <a:r>
              <a:rPr lang="sk-SK" dirty="0" smtClean="0"/>
              <a:t> analýza) pôjdu každá svojou rýchlosťou</a:t>
            </a:r>
          </a:p>
          <a:p>
            <a:endParaRPr lang="sk-SK" dirty="0"/>
          </a:p>
          <a:p>
            <a:endParaRPr lang="sk-SK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691271"/>
              </p:ext>
            </p:extLst>
          </p:nvPr>
        </p:nvGraphicFramePr>
        <p:xfrm>
          <a:off x="2322934" y="2348880"/>
          <a:ext cx="390525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3" imgW="1612800" imgH="469800" progId="Equation.DSMT4">
                  <p:embed/>
                </p:oleObj>
              </mc:Choice>
              <mc:Fallback>
                <p:oleObj name="Equation" r:id="rId3" imgW="1612800" imgH="469800" progId="Equation.DSMT4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34" y="2348880"/>
                        <a:ext cx="3905250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66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Rýchlosť šírenia veľkej výchylky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0560"/>
          </a:xfrm>
        </p:spPr>
        <p:txBody>
          <a:bodyPr>
            <a:normAutofit/>
          </a:bodyPr>
          <a:lstStyle/>
          <a:p>
            <a:r>
              <a:rPr lang="sk-SK" dirty="0" smtClean="0"/>
              <a:t>Nebude závisieť od vlnovej dĺžky</a:t>
            </a:r>
          </a:p>
          <a:p>
            <a:r>
              <a:rPr lang="sk-SK" dirty="0" smtClean="0"/>
              <a:t>Riešenie pre výchylku od polohy a času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r>
              <a:rPr lang="sk-SK" b="1" dirty="0" smtClean="0"/>
              <a:t>v</a:t>
            </a:r>
            <a:r>
              <a:rPr lang="sk-SK" dirty="0" smtClean="0"/>
              <a:t> je násobok rýchlosti </a:t>
            </a:r>
            <a:r>
              <a:rPr lang="sk-SK" dirty="0" smtClean="0"/>
              <a:t>oproti</a:t>
            </a:r>
            <a:endParaRPr lang="sk-SK" dirty="0"/>
          </a:p>
          <a:p>
            <a:r>
              <a:rPr lang="sk-SK" dirty="0" smtClean="0"/>
              <a:t>Rýchlosť </a:t>
            </a:r>
            <a:r>
              <a:rPr lang="sk-SK" dirty="0" err="1" smtClean="0"/>
              <a:t>solitónu</a:t>
            </a:r>
            <a:r>
              <a:rPr lang="sk-SK" dirty="0" smtClean="0"/>
              <a:t> je zhora </a:t>
            </a:r>
            <a:r>
              <a:rPr lang="sk-SK" dirty="0" smtClean="0"/>
              <a:t>ohraničená rýchlosťou šírenia vlny na pružine 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200240"/>
              </p:ext>
            </p:extLst>
          </p:nvPr>
        </p:nvGraphicFramePr>
        <p:xfrm>
          <a:off x="417513" y="2636838"/>
          <a:ext cx="8026400" cy="141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3" imgW="3314520" imgH="583920" progId="Equation.DSMT4">
                  <p:embed/>
                </p:oleObj>
              </mc:Choice>
              <mc:Fallback>
                <p:oleObj name="Equation" r:id="rId3" imgW="331452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2636838"/>
                        <a:ext cx="8026400" cy="1417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42865"/>
              </p:ext>
            </p:extLst>
          </p:nvPr>
        </p:nvGraphicFramePr>
        <p:xfrm>
          <a:off x="5724128" y="4221088"/>
          <a:ext cx="551127" cy="8486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5" imgW="304560" imgH="469800" progId="Equation.DSMT4">
                  <p:embed/>
                </p:oleObj>
              </mc:Choice>
              <mc:Fallback>
                <p:oleObj name="Equation" r:id="rId5" imgW="304560" imgH="46980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4221088"/>
                        <a:ext cx="551127" cy="8486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35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 dát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Nonlinear</a:t>
            </a:r>
            <a:r>
              <a:rPr lang="sk-SK" dirty="0" smtClean="0"/>
              <a:t> </a:t>
            </a:r>
            <a:r>
              <a:rPr lang="sk-SK" dirty="0" err="1" smtClean="0"/>
              <a:t>Science</a:t>
            </a:r>
            <a:r>
              <a:rPr lang="sk-SK" dirty="0" smtClean="0"/>
              <a:t>, Los </a:t>
            </a:r>
            <a:r>
              <a:rPr lang="sk-SK" dirty="0" err="1" smtClean="0"/>
              <a:t>Alamos</a:t>
            </a:r>
            <a:r>
              <a:rPr lang="sk-SK" dirty="0" smtClean="0"/>
              <a:t> </a:t>
            </a:r>
            <a:r>
              <a:rPr lang="sk-SK" dirty="0" err="1" smtClean="0"/>
              <a:t>Special</a:t>
            </a:r>
            <a:r>
              <a:rPr lang="sk-SK" dirty="0" smtClean="0"/>
              <a:t> </a:t>
            </a:r>
            <a:r>
              <a:rPr lang="sk-SK" dirty="0" err="1" smtClean="0"/>
              <a:t>Issue</a:t>
            </a:r>
            <a:r>
              <a:rPr lang="sk-SK" dirty="0" smtClean="0"/>
              <a:t> 1987 (</a:t>
            </a:r>
            <a:r>
              <a:rPr lang="sk-SK" dirty="0" err="1" smtClean="0"/>
              <a:t>pp</a:t>
            </a:r>
            <a:r>
              <a:rPr lang="sk-SK" dirty="0" smtClean="0"/>
              <a:t> 228, 229), neznámy autor</a:t>
            </a:r>
          </a:p>
          <a:p>
            <a:r>
              <a:rPr lang="sk-SK" dirty="0" smtClean="0"/>
              <a:t>Sine </a:t>
            </a:r>
            <a:r>
              <a:rPr lang="sk-SK" dirty="0" err="1" smtClean="0"/>
              <a:t>Gordon</a:t>
            </a:r>
            <a:r>
              <a:rPr lang="sk-SK" dirty="0" smtClean="0"/>
              <a:t> </a:t>
            </a:r>
            <a:r>
              <a:rPr lang="sk-SK" dirty="0" err="1" smtClean="0"/>
              <a:t>equation</a:t>
            </a:r>
            <a:r>
              <a:rPr lang="sk-SK" dirty="0" smtClean="0"/>
              <a:t> (</a:t>
            </a:r>
            <a:r>
              <a:rPr lang="sk-SK" dirty="0" err="1" smtClean="0"/>
              <a:t>Wikipedia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Kit</a:t>
            </a:r>
            <a:r>
              <a:rPr lang="sk-SK" dirty="0" smtClean="0"/>
              <a:t> </a:t>
            </a:r>
            <a:r>
              <a:rPr lang="sk-SK" dirty="0" err="1" smtClean="0"/>
              <a:t>Ilju</a:t>
            </a:r>
            <a:r>
              <a:rPr lang="sk-SK" dirty="0" smtClean="0"/>
              <a:t> </a:t>
            </a:r>
            <a:r>
              <a:rPr lang="sk-SK" dirty="0" err="1" smtClean="0"/>
              <a:t>Marčenka</a:t>
            </a:r>
            <a:r>
              <a:rPr lang="sk-SK" dirty="0" smtClean="0"/>
              <a:t> (</a:t>
            </a:r>
            <a:r>
              <a:rPr lang="sk-SK" dirty="0" err="1" smtClean="0">
                <a:hlinkClick r:id="rId2"/>
              </a:rPr>
              <a:t>www.tmfsr.sk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pPr marL="0" indent="0">
              <a:buNone/>
            </a:pPr>
            <a:r>
              <a:rPr lang="sk-SK" sz="1800" dirty="0" err="1" smtClean="0"/>
              <a:t>Disclaimer</a:t>
            </a:r>
            <a:r>
              <a:rPr lang="sk-SK" sz="1800" dirty="0" smtClean="0"/>
              <a:t>: Všetky tvrdenia, vzorce a výpočty sú uvedené bez záruky. Aspoň jedna chyba v prezentácii je skoro istá. Zopakovanie prezentovaného riešenia na súťaži nie je garanciou získania dobrých bodov, naopak, zopakovanie chyby z prezentácie vo vlastnom riešení skoro s istotou vedie k bodovému pádu. </a:t>
            </a:r>
          </a:p>
        </p:txBody>
      </p:sp>
    </p:spTree>
    <p:extLst>
      <p:ext uri="{BB962C8B-B14F-4D97-AF65-F5344CB8AC3E}">
        <p14:creationId xmlns:p14="http://schemas.microsoft.com/office/powerpoint/2010/main" val="11124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Vlny a vlnenie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Kameň hodený do vody</a:t>
            </a:r>
          </a:p>
          <a:p>
            <a:r>
              <a:rPr lang="sk-SK" dirty="0" smtClean="0"/>
              <a:t>Kačka plávajúca vo vode</a:t>
            </a:r>
          </a:p>
          <a:p>
            <a:r>
              <a:rPr lang="sk-SK" dirty="0" smtClean="0"/>
              <a:t>Kmitajúca struna na gitare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16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Rýchlosť šírenia vĺn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Čo je to rýchlosť?</a:t>
            </a:r>
          </a:p>
          <a:p>
            <a:pPr lvl="1"/>
            <a:r>
              <a:rPr lang="sk-SK" dirty="0" smtClean="0"/>
              <a:t>Skutočná rýchlosť</a:t>
            </a:r>
          </a:p>
          <a:p>
            <a:pPr lvl="1"/>
            <a:r>
              <a:rPr lang="sk-SK" dirty="0" smtClean="0"/>
              <a:t>Virtuálna rýchlosť</a:t>
            </a:r>
          </a:p>
          <a:p>
            <a:r>
              <a:rPr lang="sk-SK" dirty="0" smtClean="0"/>
              <a:t>Aké obmedzenia platia pre rýchlosť?</a:t>
            </a:r>
          </a:p>
          <a:p>
            <a:pPr lvl="1"/>
            <a:r>
              <a:rPr lang="sk-SK" dirty="0" smtClean="0"/>
              <a:t>Pre ktorú rýchlosť vlastne platia?</a:t>
            </a:r>
          </a:p>
          <a:p>
            <a:r>
              <a:rPr lang="sk-SK" dirty="0" smtClean="0"/>
              <a:t>Rýchlosť vĺn</a:t>
            </a:r>
          </a:p>
          <a:p>
            <a:pPr lvl="1"/>
            <a:r>
              <a:rPr lang="sk-SK" dirty="0" smtClean="0"/>
              <a:t>Fázová rýchlosť – pohyb maxím, virtuálna rýchlosť</a:t>
            </a:r>
          </a:p>
          <a:p>
            <a:pPr lvl="1"/>
            <a:r>
              <a:rPr lang="sk-SK" dirty="0" err="1" smtClean="0"/>
              <a:t>Grupová</a:t>
            </a:r>
            <a:r>
              <a:rPr lang="sk-SK" dirty="0" smtClean="0"/>
              <a:t> rýchlosť – pohyb čela vlny, skutočná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8283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Kameň hodený do vody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Ako rýchlo sa pohybujú vlnové maximá, </a:t>
            </a:r>
            <a:r>
              <a:rPr lang="sk-SK" i="1" dirty="0" smtClean="0"/>
              <a:t>vlny</a:t>
            </a:r>
            <a:r>
              <a:rPr lang="sk-SK" dirty="0" smtClean="0"/>
              <a:t>, ako ich vnímame subjektívne?</a:t>
            </a:r>
          </a:p>
          <a:p>
            <a:pPr lvl="1"/>
            <a:r>
              <a:rPr lang="sk-SK" dirty="0" smtClean="0"/>
              <a:t>Fázová rýchlosť</a:t>
            </a:r>
          </a:p>
          <a:p>
            <a:r>
              <a:rPr lang="sk-SK" dirty="0" smtClean="0"/>
              <a:t>Ako rýchlo sa pohybuje čelo vlny? Ako rýchlo sa z pokojnej hladiny stáva rozčerená?</a:t>
            </a:r>
          </a:p>
          <a:p>
            <a:pPr lvl="1"/>
            <a:r>
              <a:rPr lang="sk-SK" dirty="0" err="1" smtClean="0"/>
              <a:t>Grupová</a:t>
            </a:r>
            <a:r>
              <a:rPr lang="sk-SK" dirty="0" smtClean="0"/>
              <a:t> rýchlosť</a:t>
            </a:r>
          </a:p>
          <a:p>
            <a:r>
              <a:rPr lang="sk-SK" dirty="0" smtClean="0"/>
              <a:t>Fyzikálne je zaujímavá len </a:t>
            </a:r>
            <a:r>
              <a:rPr lang="sk-SK" dirty="0" err="1" smtClean="0"/>
              <a:t>grupová</a:t>
            </a:r>
            <a:r>
              <a:rPr lang="sk-SK" dirty="0" smtClean="0"/>
              <a:t> rýchlosť, lebo ňou sa šíri informácia</a:t>
            </a:r>
          </a:p>
          <a:p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14697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 čoho závisí rýchlosť?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Od mnohých vlastností systému</a:t>
            </a:r>
          </a:p>
          <a:p>
            <a:r>
              <a:rPr lang="sk-SK" dirty="0" smtClean="0"/>
              <a:t>Zväčša treba vyriešiť pohybovú rovnicu systému a </a:t>
            </a:r>
            <a:r>
              <a:rPr lang="sk-SK" i="1" dirty="0" smtClean="0"/>
              <a:t>nájsť</a:t>
            </a:r>
            <a:r>
              <a:rPr lang="sk-SK" dirty="0" smtClean="0"/>
              <a:t> v nej vlny a ich parametre (frekvencia, vlnová dĺžka)</a:t>
            </a:r>
          </a:p>
          <a:p>
            <a:r>
              <a:rPr lang="sk-SK" dirty="0" smtClean="0"/>
              <a:t>Základná definícia</a:t>
            </a:r>
            <a:endParaRPr lang="sk-SK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8176257"/>
              </p:ext>
            </p:extLst>
          </p:nvPr>
        </p:nvGraphicFramePr>
        <p:xfrm>
          <a:off x="2483768" y="4509120"/>
          <a:ext cx="14160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3" imgW="583920" imgH="203040" progId="Equation.DSMT4">
                  <p:embed/>
                </p:oleObj>
              </mc:Choice>
              <mc:Fallback>
                <p:oleObj name="Equation" r:id="rId3" imgW="583920" imgH="203040" progId="Equation.DSMT4">
                  <p:embed/>
                  <p:pic>
                    <p:nvPicPr>
                      <p:cNvPr id="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509120"/>
                        <a:ext cx="1416050" cy="49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023050"/>
              </p:ext>
            </p:extLst>
          </p:nvPr>
        </p:nvGraphicFramePr>
        <p:xfrm>
          <a:off x="4860032" y="4149080"/>
          <a:ext cx="1168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5" imgW="482400" imgH="393480" progId="Equation.DSMT4">
                  <p:embed/>
                </p:oleObj>
              </mc:Choice>
              <mc:Fallback>
                <p:oleObj name="Equation" r:id="rId5" imgW="482400" imgH="3934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4149080"/>
                        <a:ext cx="11684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9213782"/>
              </p:ext>
            </p:extLst>
          </p:nvPr>
        </p:nvGraphicFramePr>
        <p:xfrm>
          <a:off x="2627784" y="5085184"/>
          <a:ext cx="113823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7" imgW="469800" imgH="393480" progId="Equation.DSMT4">
                  <p:embed/>
                </p:oleObj>
              </mc:Choice>
              <mc:Fallback>
                <p:oleObj name="Equation" r:id="rId7" imgW="469800" imgH="393480" progId="Equation.DSMT4">
                  <p:embed/>
                  <p:pic>
                    <p:nvPicPr>
                      <p:cNvPr id="0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113823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7594878"/>
              </p:ext>
            </p:extLst>
          </p:nvPr>
        </p:nvGraphicFramePr>
        <p:xfrm>
          <a:off x="4788024" y="5085184"/>
          <a:ext cx="13239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5085184"/>
                        <a:ext cx="13239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630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Vlnový balík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Informácia sa šíri nie samotnou vlnou, ale zmenou je správania sa</a:t>
            </a:r>
          </a:p>
          <a:p>
            <a:r>
              <a:rPr lang="sk-SK" dirty="0" smtClean="0"/>
              <a:t>Ak vlna pôvodne nebola, informácia sa šíri ako zhluk prichádzajúcich vĺn – vlnový balík</a:t>
            </a:r>
          </a:p>
          <a:p>
            <a:r>
              <a:rPr lang="sk-SK" dirty="0" smtClean="0"/>
              <a:t>Vo väčšine prostredí závisí rýchlosť šírenia vĺn od jej frekvencie</a:t>
            </a:r>
          </a:p>
          <a:p>
            <a:pPr lvl="1"/>
            <a:r>
              <a:rPr lang="sk-SK" dirty="0" smtClean="0"/>
              <a:t>Vlnový balík sa po čase rozpadne</a:t>
            </a:r>
          </a:p>
          <a:p>
            <a:pPr lvl="1"/>
            <a:r>
              <a:rPr lang="sk-SK" dirty="0" smtClean="0"/>
              <a:t>Výnimku tvorí napr. svetlo vo vákuu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5271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Solitón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Špecifický úkaz vedúci k tomu, že vlnový balík sa nerozpadá</a:t>
            </a:r>
          </a:p>
          <a:p>
            <a:pPr lvl="1"/>
            <a:r>
              <a:rPr lang="sk-SK" dirty="0" smtClean="0"/>
              <a:t>Spôsobený veľkými výchylkami vo vhodnom prostredí</a:t>
            </a:r>
          </a:p>
          <a:p>
            <a:pPr lvl="1"/>
            <a:r>
              <a:rPr lang="sk-SK" dirty="0" smtClean="0"/>
              <a:t>Riešenie prostredia pre malé výchylky predpovedá rozpad balíka, ale korekcie z nelineárneho javy pôsobia proti rozpadu</a:t>
            </a:r>
          </a:p>
          <a:p>
            <a:r>
              <a:rPr lang="sk-SK" dirty="0" err="1" smtClean="0"/>
              <a:t>Solitóny</a:t>
            </a:r>
            <a:r>
              <a:rPr lang="sk-SK" dirty="0" smtClean="0"/>
              <a:t> boli pozorované na riekach ako vlnové balíky postupujúce po rieke bez strát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5579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Systém zo zadania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sk-SK" dirty="0" smtClean="0"/>
              <a:t>Je to diskrétny systém</a:t>
            </a:r>
          </a:p>
          <a:p>
            <a:pPr lvl="1"/>
            <a:r>
              <a:rPr lang="sk-SK" dirty="0" smtClean="0"/>
              <a:t>Je tam konečne veľa závaží, ktoré sú od seba vzdialené o definovanú vzdialenosť</a:t>
            </a:r>
          </a:p>
          <a:p>
            <a:r>
              <a:rPr lang="sk-SK" dirty="0" smtClean="0"/>
              <a:t>Striktne vzaté tam vlny nevznikajú </a:t>
            </a:r>
          </a:p>
          <a:p>
            <a:r>
              <a:rPr lang="sk-SK" dirty="0" smtClean="0"/>
              <a:t>Ak sa pozrieme na systém z diaľky, môžeme si tam vlny „predstaviť“</a:t>
            </a:r>
            <a:endParaRPr lang="sk-SK" dirty="0"/>
          </a:p>
        </p:txBody>
      </p:sp>
      <p:pic>
        <p:nvPicPr>
          <p:cNvPr id="9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37112"/>
            <a:ext cx="2592288" cy="1872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2635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</TotalTime>
  <Words>683</Words>
  <Application>Microsoft Office PowerPoint</Application>
  <PresentationFormat>On-screen Show (4:3)</PresentationFormat>
  <Paragraphs>124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Office Theme</vt:lpstr>
      <vt:lpstr>Equation</vt:lpstr>
      <vt:lpstr>MathType 6.0 Equation</vt:lpstr>
      <vt:lpstr>4. Solitón</vt:lpstr>
      <vt:lpstr>Zadanie</vt:lpstr>
      <vt:lpstr>Vlny a vlnenie</vt:lpstr>
      <vt:lpstr>Rýchlosť šírenia vĺn</vt:lpstr>
      <vt:lpstr>Kameň hodený do vody</vt:lpstr>
      <vt:lpstr>Od čoho závisí rýchlosť?</vt:lpstr>
      <vt:lpstr>Vlnový balík</vt:lpstr>
      <vt:lpstr>Solitón</vt:lpstr>
      <vt:lpstr>Systém zo zadania</vt:lpstr>
      <vt:lpstr>Čo je našou úlohou</vt:lpstr>
      <vt:lpstr>Parametre systému – pokus 1</vt:lpstr>
      <vt:lpstr>Sila pôsobiaca na každé závažie</vt:lpstr>
      <vt:lpstr>Hotovo?</vt:lpstr>
      <vt:lpstr>Pohľad zdiaľky</vt:lpstr>
      <vt:lpstr>Porovnanie síl</vt:lpstr>
      <vt:lpstr>Parametre systému – pokus 2</vt:lpstr>
      <vt:lpstr>Sila pôsobiaca na každé závažie</vt:lpstr>
      <vt:lpstr>Výsledná sila</vt:lpstr>
      <vt:lpstr>Pohľad zdiaľky</vt:lpstr>
      <vt:lpstr>Čo ďalej?</vt:lpstr>
      <vt:lpstr>Rýchlosť šírenia malej výchylky</vt:lpstr>
      <vt:lpstr>Rýchlosť šírenia veľkej výchylky</vt:lpstr>
      <vt:lpstr>Zdroje dát</vt:lpstr>
    </vt:vector>
  </TitlesOfParts>
  <Company>FI MUNI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Vynájdite sa</dc:title>
  <dc:creator>Martin Plesch</dc:creator>
  <cp:lastModifiedBy>Martin Plesch</cp:lastModifiedBy>
  <cp:revision>31</cp:revision>
  <dcterms:created xsi:type="dcterms:W3CDTF">2012-10-02T14:34:34Z</dcterms:created>
  <dcterms:modified xsi:type="dcterms:W3CDTF">2012-10-24T19:48:45Z</dcterms:modified>
</cp:coreProperties>
</file>